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69" r:id="rId2"/>
    <p:sldId id="272" r:id="rId3"/>
    <p:sldId id="273" r:id="rId4"/>
    <p:sldId id="274" r:id="rId5"/>
    <p:sldId id="275" r:id="rId6"/>
    <p:sldId id="285" r:id="rId7"/>
    <p:sldId id="290" r:id="rId8"/>
    <p:sldId id="320" r:id="rId9"/>
    <p:sldId id="321" r:id="rId10"/>
    <p:sldId id="276" r:id="rId11"/>
    <p:sldId id="282" r:id="rId12"/>
    <p:sldId id="284" r:id="rId13"/>
    <p:sldId id="283" r:id="rId14"/>
    <p:sldId id="288" r:id="rId15"/>
    <p:sldId id="291" r:id="rId16"/>
    <p:sldId id="286" r:id="rId17"/>
    <p:sldId id="277" r:id="rId18"/>
    <p:sldId id="278" r:id="rId19"/>
    <p:sldId id="279" r:id="rId20"/>
    <p:sldId id="280" r:id="rId21"/>
    <p:sldId id="319" r:id="rId22"/>
    <p:sldId id="298" r:id="rId23"/>
    <p:sldId id="299" r:id="rId24"/>
    <p:sldId id="300" r:id="rId25"/>
    <p:sldId id="287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81" r:id="rId36"/>
    <p:sldId id="296" r:id="rId37"/>
    <p:sldId id="297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293" r:id="rId48"/>
    <p:sldId id="322" r:id="rId4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6CCE9-5C75-4F94-ADD0-D4A3CE77A5E4}">
          <p14:sldIdLst/>
        </p14:section>
        <p14:section name="Standaardsectie" id="{3F3DAAD7-D56C-4526-A872-99B653579593}">
          <p14:sldIdLst>
            <p14:sldId id="269"/>
            <p14:sldId id="272"/>
            <p14:sldId id="273"/>
            <p14:sldId id="274"/>
            <p14:sldId id="275"/>
            <p14:sldId id="285"/>
            <p14:sldId id="290"/>
            <p14:sldId id="320"/>
            <p14:sldId id="321"/>
            <p14:sldId id="276"/>
            <p14:sldId id="282"/>
            <p14:sldId id="284"/>
            <p14:sldId id="283"/>
            <p14:sldId id="288"/>
            <p14:sldId id="291"/>
            <p14:sldId id="286"/>
            <p14:sldId id="277"/>
            <p14:sldId id="278"/>
            <p14:sldId id="279"/>
            <p14:sldId id="280"/>
          </p14:sldIdLst>
        </p14:section>
        <p14:section name="Standaardsectie" id="{E38FD100-DFB3-4A56-A7E2-05499EA8C0F4}">
          <p14:sldIdLst>
            <p14:sldId id="319"/>
            <p14:sldId id="298"/>
            <p14:sldId id="299"/>
            <p14:sldId id="300"/>
            <p14:sldId id="287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81"/>
            <p14:sldId id="296"/>
            <p14:sldId id="29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293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FB5E4-E194-5240-0E5E-34185615CCD1}" v="2" dt="2025-11-13T19:21:3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gebruiker" userId="S::urn:spo:tenantanon#7d3a2491-9198-40e9-bf3e-b5cf9da5ff3f::" providerId="AD" clId="Web-{481FB5E4-E194-5240-0E5E-34185615CCD1}"/>
    <pc:docChg chg="modSld">
      <pc:chgData name="Gastgebruiker" userId="S::urn:spo:tenantanon#7d3a2491-9198-40e9-bf3e-b5cf9da5ff3f::" providerId="AD" clId="Web-{481FB5E4-E194-5240-0E5E-34185615CCD1}" dt="2025-11-13T19:21:36.203" v="1" actId="1076"/>
      <pc:docMkLst>
        <pc:docMk/>
      </pc:docMkLst>
      <pc:sldChg chg="modSp">
        <pc:chgData name="Gastgebruiker" userId="S::urn:spo:tenantanon#7d3a2491-9198-40e9-bf3e-b5cf9da5ff3f::" providerId="AD" clId="Web-{481FB5E4-E194-5240-0E5E-34185615CCD1}" dt="2025-11-13T19:21:36.203" v="1" actId="1076"/>
        <pc:sldMkLst>
          <pc:docMk/>
          <pc:sldMk cId="2663579192" sldId="290"/>
        </pc:sldMkLst>
        <pc:picChg chg="mod">
          <ac:chgData name="Gastgebruiker" userId="S::urn:spo:tenantanon#7d3a2491-9198-40e9-bf3e-b5cf9da5ff3f::" providerId="AD" clId="Web-{481FB5E4-E194-5240-0E5E-34185615CCD1}" dt="2025-11-13T19:21:36.203" v="1" actId="1076"/>
          <ac:picMkLst>
            <pc:docMk/>
            <pc:sldMk cId="2663579192" sldId="290"/>
            <ac:picMk id="12" creationId="{5487C88C-E35D-DBCE-8D90-2C2D66627EC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B7637-8A9D-44EB-AE38-2E93EC04D987}" type="doc">
      <dgm:prSet loTypeId="urn:microsoft.com/office/officeart/2005/8/layout/matrix3" loCatId="matrix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0702A0-57AB-4543-872F-04643841560A}">
      <dgm:prSet custT="1"/>
      <dgm:spPr>
        <a:solidFill>
          <a:schemeClr val="accent3"/>
        </a:solidFill>
      </dgm:spPr>
      <dgm:t>
        <a:bodyPr/>
        <a:lstStyle/>
        <a:p>
          <a:r>
            <a:rPr lang="en-US" sz="1800"/>
            <a:t>System operator</a:t>
          </a:r>
        </a:p>
      </dgm:t>
    </dgm:pt>
    <dgm:pt modelId="{9B6F1C33-965D-4FDC-844D-25817F3C889E}" type="parTrans" cxnId="{C05AB1E5-A366-413A-A64C-B668D1C48E2C}">
      <dgm:prSet/>
      <dgm:spPr/>
      <dgm:t>
        <a:bodyPr/>
        <a:lstStyle/>
        <a:p>
          <a:endParaRPr lang="en-US"/>
        </a:p>
      </dgm:t>
    </dgm:pt>
    <dgm:pt modelId="{B071743A-BA70-4A4E-8FA9-369B55672EC6}" type="sibTrans" cxnId="{C05AB1E5-A366-413A-A64C-B668D1C48E2C}">
      <dgm:prSet/>
      <dgm:spPr/>
      <dgm:t>
        <a:bodyPr/>
        <a:lstStyle/>
        <a:p>
          <a:endParaRPr lang="en-US"/>
        </a:p>
      </dgm:t>
    </dgm:pt>
    <dgm:pt modelId="{97E94661-977F-4BFD-AE3B-6335ABC223AD}">
      <dgm:prSet custT="1"/>
      <dgm:spPr>
        <a:solidFill>
          <a:srgbClr val="196B24"/>
        </a:solidFill>
        <a:ln>
          <a:noFill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Grid </a:t>
          </a:r>
          <a:r>
            <a:rPr lang="en-US" sz="1800" kern="120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Infrastructuur</a:t>
          </a:r>
          <a:endParaRPr lang="en-US" sz="1800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C4EFD12D-3C9D-403A-A996-C25AE35D1F8C}" type="parTrans" cxnId="{078A82F2-B39B-4D43-BE8C-BAB6714D9828}">
      <dgm:prSet/>
      <dgm:spPr/>
      <dgm:t>
        <a:bodyPr/>
        <a:lstStyle/>
        <a:p>
          <a:endParaRPr lang="en-US"/>
        </a:p>
      </dgm:t>
    </dgm:pt>
    <dgm:pt modelId="{F0196728-8956-4137-A981-144423D756EA}" type="sibTrans" cxnId="{078A82F2-B39B-4D43-BE8C-BAB6714D9828}">
      <dgm:prSet/>
      <dgm:spPr/>
      <dgm:t>
        <a:bodyPr/>
        <a:lstStyle/>
        <a:p>
          <a:endParaRPr lang="en-US"/>
        </a:p>
      </dgm:t>
    </dgm:pt>
    <dgm:pt modelId="{B442FBD7-B38A-4FD8-8FA6-A594987226EB}">
      <dgm:prSet custT="1"/>
      <dgm:spPr>
        <a:solidFill>
          <a:srgbClr val="196B24"/>
        </a:solidFill>
        <a:ln>
          <a:noFill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r>
            <a:rPr lang="en-US" sz="1800"/>
            <a:t>Offshore grids</a:t>
          </a:r>
        </a:p>
      </dgm:t>
    </dgm:pt>
    <dgm:pt modelId="{000032C4-7E87-4D96-A359-E14588130B18}" type="parTrans" cxnId="{256F374E-8CC9-4E48-B425-87FFDF5CDD4B}">
      <dgm:prSet/>
      <dgm:spPr/>
      <dgm:t>
        <a:bodyPr/>
        <a:lstStyle/>
        <a:p>
          <a:endParaRPr lang="en-US"/>
        </a:p>
      </dgm:t>
    </dgm:pt>
    <dgm:pt modelId="{689F2093-092D-4FAE-8155-371D69BEFD87}" type="sibTrans" cxnId="{256F374E-8CC9-4E48-B425-87FFDF5CDD4B}">
      <dgm:prSet/>
      <dgm:spPr/>
      <dgm:t>
        <a:bodyPr/>
        <a:lstStyle/>
        <a:p>
          <a:endParaRPr lang="en-US"/>
        </a:p>
      </dgm:t>
    </dgm:pt>
    <dgm:pt modelId="{F9B25DB3-68ED-4160-8210-BAA911AF77BF}">
      <dgm:prSet custT="1"/>
      <dgm:spPr>
        <a:solidFill>
          <a:srgbClr val="196B24"/>
        </a:solidFill>
        <a:ln>
          <a:noFill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NemoLink</a:t>
          </a:r>
          <a:r>
            <a:rPr lang="en-US" sz="18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project</a:t>
          </a:r>
        </a:p>
      </dgm:t>
    </dgm:pt>
    <dgm:pt modelId="{51D269A2-DC22-4137-ADA1-4F1BCD031EB7}" type="parTrans" cxnId="{F3021950-CD7B-4FD7-A085-02A9E6B1654B}">
      <dgm:prSet/>
      <dgm:spPr/>
      <dgm:t>
        <a:bodyPr/>
        <a:lstStyle/>
        <a:p>
          <a:endParaRPr lang="en-US"/>
        </a:p>
      </dgm:t>
    </dgm:pt>
    <dgm:pt modelId="{10720BA7-3557-48B2-ADAB-6376ADD06F9F}" type="sibTrans" cxnId="{F3021950-CD7B-4FD7-A085-02A9E6B1654B}">
      <dgm:prSet/>
      <dgm:spPr/>
      <dgm:t>
        <a:bodyPr/>
        <a:lstStyle/>
        <a:p>
          <a:endParaRPr lang="en-US"/>
        </a:p>
      </dgm:t>
    </dgm:pt>
    <dgm:pt modelId="{9FE4D20C-3375-4E21-BB18-E0B0C41053CF}" type="pres">
      <dgm:prSet presAssocID="{9C7B7637-8A9D-44EB-AE38-2E93EC04D987}" presName="matrix" presStyleCnt="0">
        <dgm:presLayoutVars>
          <dgm:chMax val="1"/>
          <dgm:dir/>
          <dgm:resizeHandles val="exact"/>
        </dgm:presLayoutVars>
      </dgm:prSet>
      <dgm:spPr/>
    </dgm:pt>
    <dgm:pt modelId="{428DD0DE-382E-47AC-BA8B-ED9DA2F33D72}" type="pres">
      <dgm:prSet presAssocID="{9C7B7637-8A9D-44EB-AE38-2E93EC04D987}" presName="diamond" presStyleLbl="bgShp" presStyleIdx="0" presStyleCnt="1" custLinFactNeighborY="-4945"/>
      <dgm:spPr>
        <a:solidFill>
          <a:schemeClr val="accent6">
            <a:lumMod val="60000"/>
            <a:lumOff val="40000"/>
          </a:schemeClr>
        </a:solidFill>
      </dgm:spPr>
    </dgm:pt>
    <dgm:pt modelId="{E4CB1924-CFD9-49A8-8BD8-4D5372B1F060}" type="pres">
      <dgm:prSet presAssocID="{9C7B7637-8A9D-44EB-AE38-2E93EC04D98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3846E2-0791-4F2F-B901-3E3ED7FDD42D}" type="pres">
      <dgm:prSet presAssocID="{9C7B7637-8A9D-44EB-AE38-2E93EC04D987}" presName="quad2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5323070" y="413377"/>
          <a:ext cx="1697021" cy="1697021"/>
        </a:xfrm>
        <a:prstGeom prst="roundRect">
          <a:avLst/>
        </a:prstGeom>
      </dgm:spPr>
    </dgm:pt>
    <dgm:pt modelId="{6E44DC4F-0171-4DBE-814B-29D894327CD0}" type="pres">
      <dgm:prSet presAssocID="{9C7B7637-8A9D-44EB-AE38-2E93EC04D987}" presName="quad3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3495508" y="2240939"/>
          <a:ext cx="1697021" cy="1697021"/>
        </a:xfrm>
        <a:prstGeom prst="roundRect">
          <a:avLst/>
        </a:prstGeom>
      </dgm:spPr>
    </dgm:pt>
    <dgm:pt modelId="{571539C6-8D6A-480E-A89E-A836F6E99692}" type="pres">
      <dgm:prSet presAssocID="{9C7B7637-8A9D-44EB-AE38-2E93EC04D987}" presName="quad4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5323070" y="2240939"/>
          <a:ext cx="1697021" cy="1697021"/>
        </a:xfrm>
        <a:prstGeom prst="roundRect">
          <a:avLst/>
        </a:prstGeom>
      </dgm:spPr>
    </dgm:pt>
  </dgm:ptLst>
  <dgm:cxnLst>
    <dgm:cxn modelId="{794E4C2F-BAA0-4CBC-880D-47A1895504C5}" type="presOf" srcId="{B442FBD7-B38A-4FD8-8FA6-A594987226EB}" destId="{6E44DC4F-0171-4DBE-814B-29D894327CD0}" srcOrd="0" destOrd="0" presId="urn:microsoft.com/office/officeart/2005/8/layout/matrix3"/>
    <dgm:cxn modelId="{C980C76A-13D1-48D3-B645-0B69AA7C1442}" type="presOf" srcId="{97E94661-977F-4BFD-AE3B-6335ABC223AD}" destId="{223846E2-0791-4F2F-B901-3E3ED7FDD42D}" srcOrd="0" destOrd="0" presId="urn:microsoft.com/office/officeart/2005/8/layout/matrix3"/>
    <dgm:cxn modelId="{8CEDD44D-AFEB-4C11-8ED5-449C0ED4C2CA}" type="presOf" srcId="{F9B25DB3-68ED-4160-8210-BAA911AF77BF}" destId="{571539C6-8D6A-480E-A89E-A836F6E99692}" srcOrd="0" destOrd="0" presId="urn:microsoft.com/office/officeart/2005/8/layout/matrix3"/>
    <dgm:cxn modelId="{256F374E-8CC9-4E48-B425-87FFDF5CDD4B}" srcId="{9C7B7637-8A9D-44EB-AE38-2E93EC04D987}" destId="{B442FBD7-B38A-4FD8-8FA6-A594987226EB}" srcOrd="2" destOrd="0" parTransId="{000032C4-7E87-4D96-A359-E14588130B18}" sibTransId="{689F2093-092D-4FAE-8155-371D69BEFD87}"/>
    <dgm:cxn modelId="{F3021950-CD7B-4FD7-A085-02A9E6B1654B}" srcId="{9C7B7637-8A9D-44EB-AE38-2E93EC04D987}" destId="{F9B25DB3-68ED-4160-8210-BAA911AF77BF}" srcOrd="3" destOrd="0" parTransId="{51D269A2-DC22-4137-ADA1-4F1BCD031EB7}" sibTransId="{10720BA7-3557-48B2-ADAB-6376ADD06F9F}"/>
    <dgm:cxn modelId="{C05AB1E5-A366-413A-A64C-B668D1C48E2C}" srcId="{9C7B7637-8A9D-44EB-AE38-2E93EC04D987}" destId="{320702A0-57AB-4543-872F-04643841560A}" srcOrd="0" destOrd="0" parTransId="{9B6F1C33-965D-4FDC-844D-25817F3C889E}" sibTransId="{B071743A-BA70-4A4E-8FA9-369B55672EC6}"/>
    <dgm:cxn modelId="{C5357BE6-EFBD-4DA7-8463-020C3F664DC9}" type="presOf" srcId="{320702A0-57AB-4543-872F-04643841560A}" destId="{E4CB1924-CFD9-49A8-8BD8-4D5372B1F060}" srcOrd="0" destOrd="0" presId="urn:microsoft.com/office/officeart/2005/8/layout/matrix3"/>
    <dgm:cxn modelId="{078A82F2-B39B-4D43-BE8C-BAB6714D9828}" srcId="{9C7B7637-8A9D-44EB-AE38-2E93EC04D987}" destId="{97E94661-977F-4BFD-AE3B-6335ABC223AD}" srcOrd="1" destOrd="0" parTransId="{C4EFD12D-3C9D-403A-A996-C25AE35D1F8C}" sibTransId="{F0196728-8956-4137-A981-144423D756EA}"/>
    <dgm:cxn modelId="{0B333FFB-EA0C-42B7-B4DA-B9B8E327A9CD}" type="presOf" srcId="{9C7B7637-8A9D-44EB-AE38-2E93EC04D987}" destId="{9FE4D20C-3375-4E21-BB18-E0B0C41053CF}" srcOrd="0" destOrd="0" presId="urn:microsoft.com/office/officeart/2005/8/layout/matrix3"/>
    <dgm:cxn modelId="{2EF2491E-FEEC-4FAF-B029-16220BFD2027}" type="presParOf" srcId="{9FE4D20C-3375-4E21-BB18-E0B0C41053CF}" destId="{428DD0DE-382E-47AC-BA8B-ED9DA2F33D72}" srcOrd="0" destOrd="0" presId="urn:microsoft.com/office/officeart/2005/8/layout/matrix3"/>
    <dgm:cxn modelId="{662AE696-BC05-4C55-839D-051ED67C4863}" type="presParOf" srcId="{9FE4D20C-3375-4E21-BB18-E0B0C41053CF}" destId="{E4CB1924-CFD9-49A8-8BD8-4D5372B1F060}" srcOrd="1" destOrd="0" presId="urn:microsoft.com/office/officeart/2005/8/layout/matrix3"/>
    <dgm:cxn modelId="{3987EA1B-ABE1-4E61-8FB9-112BA4F1C584}" type="presParOf" srcId="{9FE4D20C-3375-4E21-BB18-E0B0C41053CF}" destId="{223846E2-0791-4F2F-B901-3E3ED7FDD42D}" srcOrd="2" destOrd="0" presId="urn:microsoft.com/office/officeart/2005/8/layout/matrix3"/>
    <dgm:cxn modelId="{A819C43C-C9BB-43D5-A76E-813E02712CA0}" type="presParOf" srcId="{9FE4D20C-3375-4E21-BB18-E0B0C41053CF}" destId="{6E44DC4F-0171-4DBE-814B-29D894327CD0}" srcOrd="3" destOrd="0" presId="urn:microsoft.com/office/officeart/2005/8/layout/matrix3"/>
    <dgm:cxn modelId="{312A8826-0AFA-47A9-9127-093BDF440D0B}" type="presParOf" srcId="{9FE4D20C-3375-4E21-BB18-E0B0C41053CF}" destId="{571539C6-8D6A-480E-A89E-A836F6E9969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73826-C6F9-42BB-A87A-B3F12F8C8898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18BDCB8-6AE7-45D6-BC05-A3BD88475BC6}">
      <dgm:prSet/>
      <dgm:spPr/>
      <dgm:t>
        <a:bodyPr/>
        <a:lstStyle/>
        <a:p>
          <a:r>
            <a:rPr lang="en-US"/>
            <a:t>Grootste deel: recurring revenue &gt;95%</a:t>
          </a:r>
        </a:p>
      </dgm:t>
    </dgm:pt>
    <dgm:pt modelId="{84F6B342-9A16-4631-B8D8-26A2F8416E8F}" type="parTrans" cxnId="{18CD3286-4EC3-4D5E-849D-471BAC1CCFBF}">
      <dgm:prSet/>
      <dgm:spPr/>
      <dgm:t>
        <a:bodyPr/>
        <a:lstStyle/>
        <a:p>
          <a:endParaRPr lang="en-US"/>
        </a:p>
      </dgm:t>
    </dgm:pt>
    <dgm:pt modelId="{931E7815-24B5-4C8C-AC31-FC7C402B846D}" type="sibTrans" cxnId="{18CD3286-4EC3-4D5E-849D-471BAC1CCFBF}">
      <dgm:prSet/>
      <dgm:spPr/>
      <dgm:t>
        <a:bodyPr/>
        <a:lstStyle/>
        <a:p>
          <a:endParaRPr lang="en-US"/>
        </a:p>
      </dgm:t>
    </dgm:pt>
    <dgm:pt modelId="{E07E1066-2CC7-4EF5-A120-D9F4EA2E7311}">
      <dgm:prSet/>
      <dgm:spPr/>
      <dgm:t>
        <a:bodyPr/>
        <a:lstStyle/>
        <a:p>
          <a:r>
            <a:rPr lang="en-US"/>
            <a:t>Defensief, structureel en niet cyclisch</a:t>
          </a:r>
        </a:p>
      </dgm:t>
    </dgm:pt>
    <dgm:pt modelId="{2B821BDC-8CA6-41D9-A01A-3DD06676FB7E}" type="parTrans" cxnId="{CF4035D0-76C4-4756-8075-465316900D7A}">
      <dgm:prSet/>
      <dgm:spPr/>
      <dgm:t>
        <a:bodyPr/>
        <a:lstStyle/>
        <a:p>
          <a:endParaRPr lang="en-US"/>
        </a:p>
      </dgm:t>
    </dgm:pt>
    <dgm:pt modelId="{AB0CB6AC-F160-4439-A22B-58CDD4D9434A}" type="sibTrans" cxnId="{CF4035D0-76C4-4756-8075-465316900D7A}">
      <dgm:prSet/>
      <dgm:spPr/>
      <dgm:t>
        <a:bodyPr/>
        <a:lstStyle/>
        <a:p>
          <a:endParaRPr lang="en-US"/>
        </a:p>
      </dgm:t>
    </dgm:pt>
    <dgm:pt modelId="{29AD2165-4B23-4588-A290-CA28E3EC15B0}">
      <dgm:prSet/>
      <dgm:spPr/>
      <dgm:t>
        <a:bodyPr/>
        <a:lstStyle/>
        <a:p>
          <a:r>
            <a:rPr lang="en-US"/>
            <a:t>RAB, Grid tariffs, long-term investeringen &gt; short term</a:t>
          </a:r>
        </a:p>
      </dgm:t>
    </dgm:pt>
    <dgm:pt modelId="{40F727A7-AB94-4EDB-8B00-2F650148CFB1}" type="parTrans" cxnId="{E2675A77-7532-4BA7-8828-D2653D74F4CA}">
      <dgm:prSet/>
      <dgm:spPr/>
      <dgm:t>
        <a:bodyPr/>
        <a:lstStyle/>
        <a:p>
          <a:endParaRPr lang="en-US"/>
        </a:p>
      </dgm:t>
    </dgm:pt>
    <dgm:pt modelId="{2C9028EC-A0ED-47B5-8C02-CDF1F3A39467}" type="sibTrans" cxnId="{E2675A77-7532-4BA7-8828-D2653D74F4CA}">
      <dgm:prSet/>
      <dgm:spPr/>
      <dgm:t>
        <a:bodyPr/>
        <a:lstStyle/>
        <a:p>
          <a:endParaRPr lang="en-US"/>
        </a:p>
      </dgm:t>
    </dgm:pt>
    <dgm:pt modelId="{8EDC94B7-BB66-4C5D-9449-F03828D46C81}">
      <dgm:prSet/>
      <dgm:spPr/>
      <dgm:t>
        <a:bodyPr/>
        <a:lstStyle/>
        <a:p>
          <a:r>
            <a:rPr lang="en-US"/>
            <a:t>Revenue 5Y CAGR% van 13,3%</a:t>
          </a:r>
        </a:p>
      </dgm:t>
    </dgm:pt>
    <dgm:pt modelId="{67FF8E63-FE82-4D79-9A9E-382C8D4E33DC}" type="parTrans" cxnId="{D85297D1-328B-4580-91C6-6E80ED36635E}">
      <dgm:prSet/>
      <dgm:spPr/>
      <dgm:t>
        <a:bodyPr/>
        <a:lstStyle/>
        <a:p>
          <a:endParaRPr lang="en-US"/>
        </a:p>
      </dgm:t>
    </dgm:pt>
    <dgm:pt modelId="{090B243A-8CD5-4AE4-BB4F-C03E4D01FDEC}" type="sibTrans" cxnId="{D85297D1-328B-4580-91C6-6E80ED36635E}">
      <dgm:prSet/>
      <dgm:spPr/>
      <dgm:t>
        <a:bodyPr/>
        <a:lstStyle/>
        <a:p>
          <a:endParaRPr lang="en-US"/>
        </a:p>
      </dgm:t>
    </dgm:pt>
    <dgm:pt modelId="{46D22B3E-F872-4A62-B94A-43580346B374}" type="pres">
      <dgm:prSet presAssocID="{27773826-C6F9-42BB-A87A-B3F12F8C8898}" presName="Name0" presStyleCnt="0">
        <dgm:presLayoutVars>
          <dgm:dir/>
          <dgm:animLvl val="lvl"/>
          <dgm:resizeHandles val="exact"/>
        </dgm:presLayoutVars>
      </dgm:prSet>
      <dgm:spPr/>
    </dgm:pt>
    <dgm:pt modelId="{7FB139CC-411E-413A-B8D7-2BC4AEB13716}" type="pres">
      <dgm:prSet presAssocID="{D18BDCB8-6AE7-45D6-BC05-A3BD88475BC6}" presName="linNode" presStyleCnt="0"/>
      <dgm:spPr/>
    </dgm:pt>
    <dgm:pt modelId="{84E04887-546D-42C4-83F2-446533A29B25}" type="pres">
      <dgm:prSet presAssocID="{D18BDCB8-6AE7-45D6-BC05-A3BD88475BC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38EB5F-458C-4D74-9F65-CFEBBA2CC596}" type="pres">
      <dgm:prSet presAssocID="{931E7815-24B5-4C8C-AC31-FC7C402B846D}" presName="sp" presStyleCnt="0"/>
      <dgm:spPr/>
    </dgm:pt>
    <dgm:pt modelId="{176C5729-5039-4FF3-9851-3FB1318A9205}" type="pres">
      <dgm:prSet presAssocID="{E07E1066-2CC7-4EF5-A120-D9F4EA2E7311}" presName="linNode" presStyleCnt="0"/>
      <dgm:spPr/>
    </dgm:pt>
    <dgm:pt modelId="{F905162C-4AC6-4B61-91F4-0FAC7C2A736B}" type="pres">
      <dgm:prSet presAssocID="{E07E1066-2CC7-4EF5-A120-D9F4EA2E731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58FDCCC-49EB-4A46-A9AF-3F3464B3543E}" type="pres">
      <dgm:prSet presAssocID="{E07E1066-2CC7-4EF5-A120-D9F4EA2E7311}" presName="descendantText" presStyleLbl="alignAccFollowNode1" presStyleIdx="0" presStyleCnt="1">
        <dgm:presLayoutVars>
          <dgm:bulletEnabled val="1"/>
        </dgm:presLayoutVars>
      </dgm:prSet>
      <dgm:spPr/>
    </dgm:pt>
    <dgm:pt modelId="{DE9287EB-3C37-48EE-A941-1212CA60547C}" type="pres">
      <dgm:prSet presAssocID="{AB0CB6AC-F160-4439-A22B-58CDD4D9434A}" presName="sp" presStyleCnt="0"/>
      <dgm:spPr/>
    </dgm:pt>
    <dgm:pt modelId="{13E75F2B-4867-4AC6-9967-FC1665D23E65}" type="pres">
      <dgm:prSet presAssocID="{8EDC94B7-BB66-4C5D-9449-F03828D46C81}" presName="linNode" presStyleCnt="0"/>
      <dgm:spPr/>
    </dgm:pt>
    <dgm:pt modelId="{4D76D444-FB4C-4B87-A452-00F4C63A7F9C}" type="pres">
      <dgm:prSet presAssocID="{8EDC94B7-BB66-4C5D-9449-F03828D46C8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B650D36-6469-4666-8F94-33C8F19A889F}" type="presOf" srcId="{E07E1066-2CC7-4EF5-A120-D9F4EA2E7311}" destId="{F905162C-4AC6-4B61-91F4-0FAC7C2A736B}" srcOrd="0" destOrd="0" presId="urn:microsoft.com/office/officeart/2005/8/layout/vList5"/>
    <dgm:cxn modelId="{17503F4C-5C4E-4FCF-900F-A2F4E327FA01}" type="presOf" srcId="{8EDC94B7-BB66-4C5D-9449-F03828D46C81}" destId="{4D76D444-FB4C-4B87-A452-00F4C63A7F9C}" srcOrd="0" destOrd="0" presId="urn:microsoft.com/office/officeart/2005/8/layout/vList5"/>
    <dgm:cxn modelId="{689C6556-DA9A-440A-9FC8-A0DBEEA438B2}" type="presOf" srcId="{29AD2165-4B23-4588-A290-CA28E3EC15B0}" destId="{B58FDCCC-49EB-4A46-A9AF-3F3464B3543E}" srcOrd="0" destOrd="0" presId="urn:microsoft.com/office/officeart/2005/8/layout/vList5"/>
    <dgm:cxn modelId="{E2675A77-7532-4BA7-8828-D2653D74F4CA}" srcId="{E07E1066-2CC7-4EF5-A120-D9F4EA2E7311}" destId="{29AD2165-4B23-4588-A290-CA28E3EC15B0}" srcOrd="0" destOrd="0" parTransId="{40F727A7-AB94-4EDB-8B00-2F650148CFB1}" sibTransId="{2C9028EC-A0ED-47B5-8C02-CDF1F3A39467}"/>
    <dgm:cxn modelId="{18CD3286-4EC3-4D5E-849D-471BAC1CCFBF}" srcId="{27773826-C6F9-42BB-A87A-B3F12F8C8898}" destId="{D18BDCB8-6AE7-45D6-BC05-A3BD88475BC6}" srcOrd="0" destOrd="0" parTransId="{84F6B342-9A16-4631-B8D8-26A2F8416E8F}" sibTransId="{931E7815-24B5-4C8C-AC31-FC7C402B846D}"/>
    <dgm:cxn modelId="{A29E32B5-5ED6-485E-A9E7-0ADDAA7DFCB7}" type="presOf" srcId="{27773826-C6F9-42BB-A87A-B3F12F8C8898}" destId="{46D22B3E-F872-4A62-B94A-43580346B374}" srcOrd="0" destOrd="0" presId="urn:microsoft.com/office/officeart/2005/8/layout/vList5"/>
    <dgm:cxn modelId="{2F226DC4-95EA-4CCA-BECC-1E041D93B9A3}" type="presOf" srcId="{D18BDCB8-6AE7-45D6-BC05-A3BD88475BC6}" destId="{84E04887-546D-42C4-83F2-446533A29B25}" srcOrd="0" destOrd="0" presId="urn:microsoft.com/office/officeart/2005/8/layout/vList5"/>
    <dgm:cxn modelId="{CF4035D0-76C4-4756-8075-465316900D7A}" srcId="{27773826-C6F9-42BB-A87A-B3F12F8C8898}" destId="{E07E1066-2CC7-4EF5-A120-D9F4EA2E7311}" srcOrd="1" destOrd="0" parTransId="{2B821BDC-8CA6-41D9-A01A-3DD06676FB7E}" sibTransId="{AB0CB6AC-F160-4439-A22B-58CDD4D9434A}"/>
    <dgm:cxn modelId="{D85297D1-328B-4580-91C6-6E80ED36635E}" srcId="{27773826-C6F9-42BB-A87A-B3F12F8C8898}" destId="{8EDC94B7-BB66-4C5D-9449-F03828D46C81}" srcOrd="2" destOrd="0" parTransId="{67FF8E63-FE82-4D79-9A9E-382C8D4E33DC}" sibTransId="{090B243A-8CD5-4AE4-BB4F-C03E4D01FDEC}"/>
    <dgm:cxn modelId="{A1115BAD-6DFC-4D2D-BAA5-69EBEC858084}" type="presParOf" srcId="{46D22B3E-F872-4A62-B94A-43580346B374}" destId="{7FB139CC-411E-413A-B8D7-2BC4AEB13716}" srcOrd="0" destOrd="0" presId="urn:microsoft.com/office/officeart/2005/8/layout/vList5"/>
    <dgm:cxn modelId="{A999DE0F-86A1-4652-BF9B-31B9B8FA9D33}" type="presParOf" srcId="{7FB139CC-411E-413A-B8D7-2BC4AEB13716}" destId="{84E04887-546D-42C4-83F2-446533A29B25}" srcOrd="0" destOrd="0" presId="urn:microsoft.com/office/officeart/2005/8/layout/vList5"/>
    <dgm:cxn modelId="{6DC916EF-76B3-4B32-8B4F-364481F247AC}" type="presParOf" srcId="{46D22B3E-F872-4A62-B94A-43580346B374}" destId="{8F38EB5F-458C-4D74-9F65-CFEBBA2CC596}" srcOrd="1" destOrd="0" presId="urn:microsoft.com/office/officeart/2005/8/layout/vList5"/>
    <dgm:cxn modelId="{C085D752-0E1D-46EF-9B8A-A1C43760A52B}" type="presParOf" srcId="{46D22B3E-F872-4A62-B94A-43580346B374}" destId="{176C5729-5039-4FF3-9851-3FB1318A9205}" srcOrd="2" destOrd="0" presId="urn:microsoft.com/office/officeart/2005/8/layout/vList5"/>
    <dgm:cxn modelId="{38BC2B3E-6E5F-4998-9C36-1AA16DA0088C}" type="presParOf" srcId="{176C5729-5039-4FF3-9851-3FB1318A9205}" destId="{F905162C-4AC6-4B61-91F4-0FAC7C2A736B}" srcOrd="0" destOrd="0" presId="urn:microsoft.com/office/officeart/2005/8/layout/vList5"/>
    <dgm:cxn modelId="{7DE852A6-7772-49E3-BFCA-1A3333BB41CD}" type="presParOf" srcId="{176C5729-5039-4FF3-9851-3FB1318A9205}" destId="{B58FDCCC-49EB-4A46-A9AF-3F3464B3543E}" srcOrd="1" destOrd="0" presId="urn:microsoft.com/office/officeart/2005/8/layout/vList5"/>
    <dgm:cxn modelId="{E912E882-227B-40A0-8855-7C1450DE69DE}" type="presParOf" srcId="{46D22B3E-F872-4A62-B94A-43580346B374}" destId="{DE9287EB-3C37-48EE-A941-1212CA60547C}" srcOrd="3" destOrd="0" presId="urn:microsoft.com/office/officeart/2005/8/layout/vList5"/>
    <dgm:cxn modelId="{F9942F04-F838-4DED-BBDF-2F68E688551C}" type="presParOf" srcId="{46D22B3E-F872-4A62-B94A-43580346B374}" destId="{13E75F2B-4867-4AC6-9967-FC1665D23E65}" srcOrd="4" destOrd="0" presId="urn:microsoft.com/office/officeart/2005/8/layout/vList5"/>
    <dgm:cxn modelId="{F3188B8B-0BD7-43DE-B578-8A4B50EBFEFA}" type="presParOf" srcId="{13E75F2B-4867-4AC6-9967-FC1665D23E65}" destId="{4D76D444-FB4C-4B87-A452-00F4C63A7F9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D0DE-382E-47AC-BA8B-ED9DA2F33D72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CB1924-CFD9-49A8-8BD8-4D5372B1F060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System operator</a:t>
          </a:r>
        </a:p>
      </dsp:txBody>
      <dsp:txXfrm>
        <a:off x="3578350" y="496219"/>
        <a:ext cx="1531337" cy="1531337"/>
      </dsp:txXfrm>
    </dsp:sp>
    <dsp:sp modelId="{223846E2-0791-4F2F-B901-3E3ED7FDD42D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rgbClr val="196B2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Grid </a:t>
          </a:r>
          <a:r>
            <a:rPr lang="en-US" sz="1800" kern="120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Infrastructuur</a:t>
          </a:r>
          <a:endParaRPr lang="en-US" sz="1800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5405912" y="496219"/>
        <a:ext cx="1531337" cy="1531337"/>
      </dsp:txXfrm>
    </dsp:sp>
    <dsp:sp modelId="{6E44DC4F-0171-4DBE-814B-29D894327CD0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rgbClr val="196B2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Offshore grids</a:t>
          </a:r>
        </a:p>
      </dsp:txBody>
      <dsp:txXfrm>
        <a:off x="3578350" y="2323781"/>
        <a:ext cx="1531337" cy="1531337"/>
      </dsp:txXfrm>
    </dsp:sp>
    <dsp:sp modelId="{571539C6-8D6A-480E-A89E-A836F6E99692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rgbClr val="196B2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NemoLink</a:t>
          </a:r>
          <a:r>
            <a:rPr lang="en-US" sz="18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project</a:t>
          </a:r>
        </a:p>
      </dsp:txBody>
      <dsp:txXfrm>
        <a:off x="5405912" y="2323781"/>
        <a:ext cx="1531337" cy="1531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04887-546D-42C4-83F2-446533A29B2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Grootste deel: recurring revenue &gt;95%</a:t>
          </a:r>
        </a:p>
      </dsp:txBody>
      <dsp:txXfrm>
        <a:off x="68454" y="70578"/>
        <a:ext cx="3648708" cy="1265378"/>
      </dsp:txXfrm>
    </dsp:sp>
    <dsp:sp modelId="{B58FDCCC-49EB-4A46-A9AF-3F3464B3543E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RAB, Grid tariffs, long-term investeringen &gt; short term</a:t>
          </a:r>
        </a:p>
      </dsp:txBody>
      <dsp:txXfrm rot="-5400000">
        <a:off x="3785616" y="1669517"/>
        <a:ext cx="6675221" cy="1012303"/>
      </dsp:txXfrm>
    </dsp:sp>
    <dsp:sp modelId="{F905162C-4AC6-4B61-91F4-0FAC7C2A736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Defensief, structureel en niet cyclisch</a:t>
          </a:r>
        </a:p>
      </dsp:txBody>
      <dsp:txXfrm>
        <a:off x="68454" y="1542979"/>
        <a:ext cx="3648708" cy="1265378"/>
      </dsp:txXfrm>
    </dsp:sp>
    <dsp:sp modelId="{4D76D444-FB4C-4B87-A452-00F4C63A7F9C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Revenue 5Y CAGR% van 13,3%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5T13:14:00.832"/>
    </inkml:context>
    <inkml:brush xml:id="br0">
      <inkml:brushProperty name="width" value="0.35" units="cm"/>
      <inkml:brushProperty name="height" value="0.35" units="cm"/>
      <inkml:brushProperty name="color" value="#2F2F2F"/>
    </inkml:brush>
  </inkml:definitions>
  <inkml:trace contextRef="#ctx0" brushRef="#br0">374 1021 24575,'1102'0'0,"-1081"-1"0,-1-1 0,23-5 0,8-1 0,-2 1 0,-20 3 0,46-2 0,-55 5 0,1-1 0,-1-1 0,28-8 0,-27 6 0,-1 1 0,1 1 0,28-2 0,-19 6 0,-8-1 0,0 0 0,0-1 0,41-8 0,55-8 0,-86 12 0,1 2 0,-1 1 0,61 4 0,-19 0 0,-54-1 0,37 6 0,19 2 0,330-10 0,-404 1 0,0 0 0,0 0 0,0 0 0,0 0 0,0 0 0,0 1 0,0-1 0,0 0 0,-1 1 0,1 0 0,0-1 0,0 1 0,0 0 0,-1 0 0,1 0 0,0 0 0,-1 0 0,1 0 0,-1 0 0,1 1 0,0 1 0,-1-2 0,-1 1 0,0-1 0,1 1 0,-1-1 0,0 0 0,0 1 0,0-1 0,-1 1 0,1-1 0,0 1 0,0-1 0,-1 0 0,1 1 0,-1-1 0,1 0 0,-1 1 0,1-1 0,-1 0 0,0 1 0,0-1 0,0 0 0,0 0 0,0 0 0,0 0 0,0 0 0,0 0 0,0 0 0,0 0 0,-2 0 0,-12 13 0,11-9 0,-1-1 0,1 1 0,-1-1 0,0 0 0,0 0 0,-1 0 0,1-1 0,-1 0 0,0 0 0,1 0 0,-2-1 0,1 0 0,0 0 0,0-1 0,0 1 0,-1-1 0,-10 0 0,-17-1 0,0 2 0,-39 7 0,-48 5 0,103-11 0,-1 0 0,-28-1 0,29-1 0,-1 0 0,-29 6 0,36-5 0,-14 5 0,0-2 0,0 0 0,-46 1 0,-3-5 0,-71-4 0,96-5 0,35 5 0,0 0 0,-23 0 0,-217 3 0,359 2 0,115-4 0,-132-14 0,-63 10 0,1 1 0,26-1 0,-37 5 0,8 1 0,-1-2 0,1 0 0,-1-1 0,42-12 0,-42 9 0,0 1 0,34-4 0,-23 5 0,36-1 0,-55 5 0,0 0 0,0-1 0,0-1 0,-1 0 0,1 0 0,23-9 0,-22 7 0,-1 0 0,1 1 0,0 0 0,0 1 0,0 1 0,0 0 0,18 2 0,-13-1 0,0-1 0,-1 0 0,25-5 0,23-7 0,-48 11 0,-1-1 0,1-1 0,-1 0 0,0-2 0,0 0 0,27-13 0,-34 13 0,1 1 0,0 1 0,0 0 0,13-3 0,-12 4 0,0 0 0,-1-1 0,22-11 0,-25 10 0,0 0 0,-1-1 0,0 0 0,0 0 0,-1 0 0,1-1 0,-1 0 0,-1 0 0,1-1 0,-1 0 0,7-14 0,-1-4 0,-1-2 0,10-37 0,-16 49 0,0-7 0,-1 0 0,-1 0 0,-1-1 0,-1 1 0,-4-40 0,-2 27 0,-20-66 0,26 101 0,-1-3 0,-1 0 0,1 0 0,-1 0 0,0 0 0,0 0 0,-1 1 0,1-1 0,-1 1 0,1-1 0,-1 1 0,0 0 0,-1 0 0,1 0 0,0 1 0,-1-1 0,0 1 0,1 0 0,-7-3 0,-19-14 0,5 1 0,9 6 0,-1 1 0,-19-10 0,28 17 0,-1 1 0,1 0 0,-1 0 0,0 1 0,0 0 0,0 0 0,0 1 0,-11 0 0,3-1 0,0-1 0,0 0 0,0-1 0,-27-10 0,28 9 0,0 0 0,0 1 0,0 0 0,-1 1 0,-21-1 0,27 3 0,-1 0 0,1-1 0,0 0 0,-1-1 0,-12-5 0,13 4 0,-1 1 0,1 0 0,-1 0 0,0 1 0,-13-1 0,5 2 0,0-1 0,0-2 0,-20-5 0,19 4 0,-1 0 0,-29-1 0,-12-3 0,44 6 0,0 0 0,-19 0 0,-404 4 0,426 0 0,-1 0 0,-20 6 0,-32 2 0,-67 7 0,49-17 0,-65 2 0,100 7 0,36-5 0,-1 0 0,-21 0 0,-1030-4 0,1060 1 0,0 1 0,0-1 0,0 1 0,1 0 0,-1 1 0,0-1 0,1 2 0,-1-1 0,1 0 0,-1 1 0,1 1 0,0-1 0,0 1 0,1 0 0,-1 0 0,-9 9 0,-21 15 0,30-25 0,1 0 0,0 0 0,0 1 0,1 0 0,-1 0 0,1 0 0,-1 1 0,-5 8 0,-64 83 0,54-74 0,16-17 0,-1-1 0,1 1 0,1 0 0,-7 9 0,1 3 0,1-1 0,1 1 0,0 1 0,-7 33 0,12-42 0,1 0 0,0 0 0,1 0 0,0 1 0,0-1 0,1 0 0,0 0 0,0 0 0,1 0 0,1 0 0,5 15 0,9 38 0,-14-48 0,1 1 0,7 19 0,-9-30 0,0 1 0,1-1 0,-1 1 0,1-1 0,0 0 0,0 0 0,0 0 0,1-1 0,-1 1 0,1-1 0,5 4 0,69 51 0,-66-51 0,-5-3 0,0 1 0,1-2 0,-1 1 0,1-1 0,12 4 0,26 6 0,-35-9 0,0-1 0,-1 0 0,1 0 0,1-1 0,-1-1 0,0 0 0,0 0 0,1-1 0,-1 0 0,17-4 0,-13 1 0,-1-1 0,0-1 0,1 0 0,-2-1 0,1-1 0,-1 0 0,25-18 0,1-4 0,-28 22 0,0-1 0,-1 0 0,0-1 0,13-14 0,1-4 0,-15 19 0,-1-1 0,-1 0 0,1 0 0,-2-1 0,7-11 0,-11 18 0,-2 1 0,1 0 0,0 0 0,0-1 0,-1 1 0,1 0 0,-1-1 0,0 1 0,0 0 0,0-1 0,0 1 0,0-1 0,0 1 0,0 0 0,-1-1 0,1 1 0,-1 0 0,0-1 0,0 1 0,-1-2 0,0 0 0,0 1 0,-1 0 0,0 0 0,1 0 0,-1 0 0,0 1 0,0-1 0,0 1 0,-1 0 0,1 0 0,-5-3 0,-2 1 0,-1-1 0,0 2 0,0-1 0,0 1 0,0 1 0,0 0 0,-20 0 0,7 1 0,1 2 0,-44 6 0,61-6 0,0 0 0,0 1 0,0 0 0,0 0 0,0 0 0,1 1 0,-1 0 0,1 0 0,-1 0 0,1 1 0,0 0 0,1 0 0,-1 0 0,1 0 0,-1 1 0,-3 5 0,7-8 0,0 0 0,0-1 0,0 1 0,0 0 0,1-1 0,-1 1 0,1 0 0,-1 0 0,1 0 0,-1-1 0,1 1 0,0 0 0,0 0 0,0 0 0,0 0 0,0 0 0,1-1 0,-1 1 0,1 0 0,-1 0 0,1 0 0,-1-1 0,1 1 0,0 0 0,0-1 0,0 1 0,0 0 0,0-1 0,0 0 0,0 1 0,1-1 0,-1 1 0,0-1 0,1 0 0,-1 0 0,1 0 0,-1 0 0,4 1 0,3 3 0,1 0 0,0 0 0,0-1 0,0-1 0,17 5 0,7 1 0,0-2 0,0-1 0,1-2 0,39 0 0,-22-3 0,-33 1 0,0-2 0,0 0 0,0-1 0,25-5 0,-38 5 0,0-1 0,0 0 0,0-1 0,0 1 0,-1-1 0,1 0 0,-1 0 0,0 0 0,1-1 0,-2 0 0,1 1 0,0-2 0,-1 1 0,0 0 0,0 0 0,0-1 0,0 0 0,-1 1 0,1-1 0,-1 0 0,2-9 0,2-8 0,-1 0 0,-1-1 0,2-36 0,-5 56 0,2-18 0,-2 18 0,0 0 0,0 0 0,-1 0 0,1 0 0,-1 0 0,0 0 0,0 0 0,-1-3 0,1 5 0,0 0 0,-1 0 0,1 0 0,-1 0 0,0 0 0,1 0 0,-1 0 0,0 0 0,1 0 0,-1 0 0,0 1 0,0-1 0,0 0 0,0 1 0,0-1 0,0 1 0,0-1 0,0 1 0,0-1 0,0 1 0,0-1 0,0 1 0,0 0 0,0 0 0,0 0 0,0 0 0,-2-1 0,-29-1 0,-1 0 0,-48 5 0,5 0 0,53-2 0,-1 1 0,1 2 0,-25 6 0,25-5 0,-1 0 0,-47 2 0,66-7 0,-1 0 0,1 1 0,-1 0 0,1 0 0,-1 0 0,1 1 0,0 0 0,-8 4 0,10-5 0,0 1 0,0-1 0,0 1 0,1 0 0,-1 0 0,1 0 0,0 0 0,-1 1 0,1-1 0,0 1 0,0-1 0,1 1 0,-1 0 0,0-1 0,1 1 0,-2 4 0,3-6 0,0 0 0,0 0 0,0 0 0,0 0 0,0 0 0,0 0 0,0 0 0,0 0 0,0 0 0,1 0 0,-1-1 0,0 1 0,1 0 0,-1 0 0,1 0 0,-1 0 0,0 0 0,1-1 0,0 1 0,-1 0 0,1-1 0,0 1 0,-1 0 0,1-1 0,0 1 0,0-1 0,-1 1 0,1-1 0,0 1 0,0-1 0,0 1 0,0-1 0,0 0 0,-1 0 0,3 1 0,42 9 0,-25-6 0,7 4 0,1-2 0,30 3 0,-10-2 0,-25-3 0,42 1 0,-58-5 0,6 1 0,1-1 0,-1-1 0,1 0 0,-1 0 0,1-2 0,-1 1 0,0-2 0,21-8 0,147-61 0,-151 66 0,1 1 0,0 1 0,0 2 0,1 1 0,54 4 0,55-5 0,-122-1 0,-27-2 0,-32 0 0,-3 6 0,0 2 0,-47 9 0,32-6 0,0-2 0,-63-5 0,20 0 0,24 0 0,-83 4 0,82 14 0,109-18 0,58 3 0,-27 1 0,327-2 0,-369-1 0,36-7 0,20-1 0,60 10 0,-157 0 0,-1 2 0,1 0 0,-33 9 0,-16 4 0,46-11 0,1 1 0,-1 1 0,-23 10 0,45-16 0,1 0 0,-1-1 0,0 1 0,1 0 0,-1 0 0,1 0 0,-1 0 0,1 0 0,0 0 0,-1 0 0,1 1 0,0-1 0,0 0 0,-1 1 0,1-1 0,0 2 0,0-2 0,1 0 0,0 0 0,0 0 0,0 0 0,0 0 0,0 0 0,0-1 0,0 1 0,0 0 0,0 0 0,0 0 0,0 0 0,0 0 0,1 0 0,-1-1 0,0 1 0,1 0 0,-1 0 0,1 0 0,-1-1 0,1 1 0,0 1 0,2 1 0,0-1 0,-1 0 0,1 1 0,0-1 0,0 0 0,0-1 0,1 1 0,-1 0 0,0-1 0,1 0 0,-1 0 0,1 0 0,-1 0 0,5 0 0,120 9 0,54 10 0,143-14-644,-183-9 461,-87 4 381,65-2 431,-102-4-629,-27 0 0,-31-2 0,-2 6 0,-61-10 0,60 6 0,0 2 0,-71 5 0,30 0 0,48-4 0,25 1 0,0 0 0,0 1 0,1 0 0,-1 0 0,0 2 0,-20 3 0,30-5 0,0 1 0,1-1 0,-1 0 0,0 0 0,0 1 0,1-1 0,-1 0 0,0 1 0,1-1 0,-1 1 0,0-1 0,1 1 0,-1-1 0,1 1 0,-1 0 0,1-1 0,-1 1 0,1-1 0,-1 1 0,0 1 0,1-2 0,0 1 0,1-1 0,-1 1 0,0-1 0,0 1 0,0-1 0,0 1 0,1-1 0,-1 1 0,0-1 0,0 0 0,1 1 0,-1-1 0,0 1 0,1-1 0,-1 0 0,0 1 0,1-1 0,-1 0 0,1 0 0,-1 1 0,1-1 0,0 0 0,32 10 0,27-2 0,-33-3 0,44 0 0,523-6 0,-590 1 0,-1 0 0,0 0 0,0 0 0,1-1 0,-1 1 0,0-1 0,0 0 0,1 0 0,-1 0 0,0-1 0,0 1 0,0-1 0,-1 1 0,4-3 0,-5 3 0,-1 0 0,1 1 0,0-1 0,-1 0 0,1 0 0,-1 0 0,1 1 0,-1-1 0,1 0 0,-1 0 0,0 0 0,1 0 0,-1 0 0,0 0 0,0 0 0,0 0 0,0 0 0,0 0 0,0-1 0,0 0 0,-1 0 0,1 0 0,-1 0 0,0 0 0,0 0 0,0 0 0,0 1 0,0-1 0,0 0 0,0 1 0,0-1 0,-1 1 0,-1-2 0,-1-1 0,0 1 0,0 1 0,0-1 0,0 0 0,-1 1 0,1 0 0,-1 0 0,1 1 0,-1-1 0,0 1 0,0 0 0,0 0 0,-8 0 0,-10 0 0,-40 3 0,22 0 0,23-2 0,1 0 0,-1 1 0,1 1 0,-1 0 0,1 2 0,0 0 0,-23 8 0,39-12 0,0 1 0,1-1 0,-1 0 0,0 0 0,0 1 0,0-1 0,1 1 0,-1-1 0,0 1 0,1-1 0,-1 1 0,0-1 0,1 1 0,-1 0 0,1-1 0,-1 1 0,1 0 0,-1 0 0,1-1 0,0 1 0,-1 0 0,1 0 0,0-1 0,-1 2 0,2-1 0,-1 0 0,0 0 0,0 0 0,1-1 0,-1 1 0,1 0 0,-1 0 0,1-1 0,-1 1 0,1 0 0,-1-1 0,1 1 0,0-1 0,-1 1 0,1 0 0,0-1 0,-1 0 0,1 1 0,1 0 0,3 1 0,0 1 0,1-1 0,-1 0 0,1 0 0,10 1 0,42 1 0,81-5 0,-43-2 0,-73 2 0,38-6 0,-38 3 0,39-1 0,42 7 0,114-4 0,-200 0 0,0 0 0,-1-1 0,1-1 0,-1-1 0,31-12 0,-34 7 0,-1 1 0,0-2 0,-1 1 0,0-2 0,0 0 0,-1 0 0,16-25 0,7-6 0,-3-6 0,-26 39 0,0 1 0,1 0 0,0 0 0,8-8 0,-11 12 0,0 0 0,0 1 0,-1-1 0,1 0 0,-1-1 0,0 1 0,0 0 0,-1 0 0,0-1 0,0 1 0,0-1 0,0-10 0,0 3 0,-1 0 0,-1 1 0,0-1 0,-5-20 0,4 27 0,-1 1 0,0-1 0,0 1 0,0 0 0,0 0 0,-1 0 0,0 1 0,0 0 0,0-1 0,0 1 0,-1 0 0,0 1 0,-5-4 0,2 1 0,0-1 0,0 1 0,-9-13 0,13 15 0,1 1 0,-1-1 0,0 1 0,0 0 0,0 0 0,0 0 0,-1 0 0,1 1 0,-1-1 0,1 1 0,-10-2 0,-59-11 0,28 7 0,32 6 0,0 1 0,0 0 0,0 0 0,0 1 0,0 1 0,0 0 0,-17 5 0,-14 0 0,31-5 0,1 0 0,22 0 0,19-1 0,-4 0 0,-1-1 0,1-1 0,33-6 0,-27 3 0,0 1 0,0 2 0,0 1 0,35 4 0,8-1 0,-66-1 0,0 0 0,0 0 0,0 1 0,-1 0 0,1 0 0,-1 0 0,1 1 0,-1 1 0,0-1 0,0 1 0,9 7 0,5 4 0,-1 1 0,22 23 0,-38-35 0,-1-1 0,0 1 0,0-1 0,-1 1 0,1 0 0,-1 0 0,0 0 0,0 0 0,0 0 0,0 1 0,-1-1 0,0 1 0,0-1 0,1 9 0,-2 0 0,0 1 0,-1-1 0,-4 23 0,-2 18 0,5-37 0,0 0 0,-1 0 0,-7 21 0,5-23 0,2 0 0,-1 1 0,2 0 0,-1 19 0,3 2 0,1-10 0,-5 40 0,3-57 0,-1 0 0,0 0 0,-1-1 0,0 1 0,0-1 0,-1 0 0,-8 14 0,8-16 0,1-1 0,1 0 0,-1 1 0,-1 10 0,3-13 0,0 0 0,0 0 0,0 0 0,-1 0 0,1 0 0,-1-1 0,0 1 0,0 0 0,0-1 0,-1 0 0,1 1 0,-1-1 0,0 0 0,0 0 0,-3 2 0,-5 3 0,0 0 0,-1-1 0,0 0 0,0-1 0,-18 6 0,23-10 0,1 1 0,-1 1 0,1-1 0,-9 7 0,-19 10 0,-2-1 0,28-14 0,-1-1 0,1 1 0,-1-2 0,-13 5 0,-11 0 0,-86 18 0,45-10 0,51-10 0,1-2 0,-1 0 0,-38 1 0,45-4 0,0 0 0,-21 5 0,-30 3 0,21-8 0,-61 10 0,-32 6 0,95-12 0,-1-3 0,-65-3 0,25-1 0,46 2 0,-1 1 0,1-2 0,-63-10 0,79 8 0,-37-1 0,39 4 0,1-2 0,-32-5 0,21 2 0,-1 1 0,1 2 0,0 1 0,-35 4 0,-8-1 0,-366-2 0,420-1 0,-36-7 0,-20 0 0,36 6 0,-56-9 0,62 7 0,0 2 0,-46 4 0,-42-3 0,114 0 0,1 0 0,-1 0 0,0-1 0,1 0 0,0-1 0,-1 0 0,1 0 0,-13-7 0,19 9 0,0 0 0,-1 0 0,1 0 0,0 0 0,0 0 0,0-1 0,0 1 0,0 0 0,0-1 0,0 1 0,0 0 0,0-1 0,0 1 0,1-1 0,-1 1 0,1-1 0,-1 1 0,0-4 0,2 3 0,-1 0 0,0 0 0,1 0 0,-1 0 0,1 0 0,0 0 0,0 0 0,-1 0 0,1 0 0,0 1 0,1-1 0,-1 0 0,0 0 0,0 1 0,1-1 0,-1 1 0,1-1 0,2-1 0,24-28 0,-25 26 0,1 1 0,-1 0 0,0 0 0,1 0 0,0 0 0,0 1 0,0 0 0,0-1 0,1 1 0,-1 1 0,6-3 0,-9 4 0,115-38 0,-57 17 0,-48 16 0,1 1 0,0 1 0,0 0 0,17-3 0,90-26 0,-111 31 0,0 0 0,-1-1 0,1 0 0,10-5 0,18-7 0,139-30 0,-162 42 0,0 1 0,24-2 0,-27 4 0,1-1 0,-1 0 0,0 0 0,0-1 0,19-7 0,-5 1 0,1 1 0,0 2 0,0 0 0,40-2 0,-55 6 0,19-3 0,34-10 0,0 0 0,-40 11 0,0 1 0,35 2 0,-37 1 0,-1-2 0,0 0 0,38-6 0,-37 3 0,-1 1 0,27 0 0,27-4 0,112-19 0,-164 23 0,39-10 0,-43 8 0,0 1 0,0 1 0,31-2 0,-19 4 0,0-2 0,-1 0 0,0-2 0,30-10 0,-43 12 0,1 1 0,1 0 0,25 1 0,-25 1 0,0-1 0,0 0 0,20-5 0,-17 2 0,0 2 0,35-2 0,-39 4 0,1 0 0,-1-2 0,1-1 0,30-7 0,-33 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5T13:14:18.858"/>
    </inkml:context>
    <inkml:brush xml:id="br0">
      <inkml:brushProperty name="width" value="0.35" units="cm"/>
      <inkml:brushProperty name="height" value="0.35" units="cm"/>
      <inkml:brushProperty name="color" value="#2D2D2D"/>
    </inkml:brush>
  </inkml:definitions>
  <inkml:trace contextRef="#ctx0" brushRef="#br0">1673 763 24575,'0'-2'0,"0"-1"0,0 0 0,-1 0 0,1 0 0,-1 0 0,1 1 0,-1-1 0,0 0 0,0 1 0,-1-1 0,1 1 0,0-1 0,-1 1 0,0-1 0,1 1 0,-1 0 0,0 0 0,0 0 0,0 0 0,0 0 0,-1 0 0,1 1 0,0-1 0,-1 1 0,1-1 0,-5 0 0,-5-3 0,-2 1 0,1 0 0,0 1 0,-20-1 0,-6-3 0,-26-14 0,52 16 0,1 0 0,-1 1 0,1 0 0,-1 1 0,0 1 0,-18-2 0,-3 2 0,-62-12 0,65 8 0,0 1 0,-48-1 0,63 5 0,1 0 0,-23-5 0,-28-3 0,31 11 0,26-1 0,0 0 0,0-1 0,0 0 0,0-1 0,0 1 0,0-2 0,-9-1 0,17 2 0,1 1 0,-1 0 0,0 0 0,1 0 0,-1 0 0,1-1 0,-1 1 0,1 0 0,-1 0 0,1-1 0,-1 1 0,1 0 0,-1-1 0,1 1 0,-1-1 0,1 1 0,-1 0 0,1-1 0,0 1 0,-1-1 0,1 1 0,0-1 0,-1 0 0,1 1 0,0-1 0,0 1 0,-1-1 0,1 0 0,0 1 0,0-1 0,0-1 0,1 1 0,-1 0 0,1 0 0,-1 0 0,1 0 0,0-1 0,0 1 0,0 0 0,0 0 0,-1 0 0,1 1 0,0-1 0,1 0 0,1-1 0,40-20 0,35 0 0,-55 16 0,37-13 0,-43 13 0,1 1 0,0 1 0,29-3 0,-24 3 0,37-9 0,-26 4 0,0 2 0,67-7 0,-73 10 0,-1-2 0,29-8 0,-14 2 0,-37 11 0,0-1 0,0 1 0,-1-1 0,1-1 0,0 1 0,-1-1 0,1 0 0,5-5 0,-9 8 0,-1 0 0,1-1 0,-1 1 0,1-1 0,-1 0 0,1 1 0,-1-1 0,1 1 0,-1-1 0,0 0 0,1 1 0,-1-1 0,0 0 0,0 0 0,1 1 0,-1-1 0,0 0 0,0 1 0,0-1 0,0 0 0,0 0 0,0 1 0,0-1 0,0-1 0,-1 1 0,0-1 0,0 1 0,0 0 0,0 0 0,0 0 0,0 0 0,-1 0 0,1 0 0,0 0 0,0 0 0,-1 0 0,1 1 0,-1-1 0,1 0 0,0 1 0,-1-1 0,-2 1 0,-20-7 0,-2 1 0,1 2 0,0 0 0,-33 1 0,57 3 0,-227-33-216,162 20 50,-1 3 1,-68-2-1,14 2-101,55 3 272,-119-10-5,117 10 0,-57-2 0,39 1 0,6-1 0,66 8 140,0-1 0,0-1 0,0 0 0,0-1-1,-19-9 1,3 2-4,28 11-136,0-1 0,0 0 0,0 1 0,1-1 0,-1 0 0,0 0 0,1 0 0,-1 0 0,0-1 0,1 1 0,-1 0 0,1-1 0,0 1 0,-1 0 0,1-1 0,0 0 0,0 1 0,0-1 0,0 0 0,0 0 0,1 1 0,-2-4 0,2 4 0,0 0 0,0-1 0,0 1 0,1 0 0,-1-1 0,0 1 0,1 0 0,-1 0 0,1-1 0,-1 1 0,1 0 0,-1 0 0,1 0 0,0 0 0,0-1 0,-1 1 0,1 0 0,0 0 0,0 1 0,0-1 0,0 0 0,0 0 0,0 0 0,1 1 0,-1-1 0,0 0 0,0 1 0,0-1 0,1 1 0,-1 0 0,0-1 0,3 1 0,27-7 0,1 1 0,-1 2 0,1 2 0,0 0 0,47 5 0,63-3 0,-80-9 0,-40 6 0,43-3 0,-16 8 0,-34 0 0,0-1 0,1-1 0,-1 0 0,1-1 0,24-5 0,-40 6 0,0 0 0,0 0 0,0 0 0,1 0 0,-1 0 0,0 0 0,0 0 0,0 0 0,0 0 0,0 0 0,1 0 0,-1 0 0,0 0 0,0 0 0,0 0 0,0 0 0,1 0 0,-1 0 0,0 0 0,0 0 0,0 0 0,0 0 0,0 0 0,1 0 0,-1 0 0,0 0 0,0-1 0,0 1 0,0 0 0,0 0 0,0 0 0,1 0 0,-1 0 0,0 0 0,0 0 0,0-1 0,0 1 0,0 0 0,0 0 0,0 0 0,0 0 0,0-1 0,0 1 0,0 0 0,0 0 0,0 0 0,0 0 0,0-1 0,0 1 0,0 0 0,0 0 0,0 0 0,0 0 0,0 0 0,0-1 0,0 1 0,0 0 0,0 0 0,0 0 0,0-1 0,-14-3 0,-20 0 0,-124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5T13:14:49.724"/>
    </inkml:context>
    <inkml:brush xml:id="br0">
      <inkml:brushProperty name="width" value="0.35" units="cm"/>
      <inkml:brushProperty name="height" value="0.35" units="cm"/>
      <inkml:brushProperty name="color" value="#282828"/>
    </inkml:brush>
  </inkml:definitions>
  <inkml:trace contextRef="#ctx0" brushRef="#br0">4065 1854 24575,'-1'-77'0,"3"-84"0,14 56 0,-9 74 0,-2 0 0,1-37 0,4-37 0,-3 39 0,0 3 0,3-100 0,-11-419 0,0 561 0,-6-37 0,-2-15 0,6 44 0,-1 1 0,-2 0 0,-1 0 0,-1 0 0,-15-32 0,16 41 0,-7-5 0,14 24 0,0 0 0,0 0 0,0 0 0,0 0 0,0-1 0,-1 1 0,1 0 0,0 0 0,0 0 0,0 0 0,-1 0 0,1 0 0,0 0 0,0 0 0,0 0 0,-1 0 0,1 0 0,0 0 0,0 0 0,0 0 0,-1 0 0,1 0 0,0 0 0,0 0 0,0 0 0,-1 0 0,1 0 0,0 0 0,0 0 0,0 0 0,-1 0 0,1 1 0,0-1 0,0 0 0,0 0 0,0 0 0,-1 0 0,-3 16 0,-7 162 0,4-100 0,5 140 0,4-102 0,-2 619 0,1-717 0,1 1 0,1-1 0,0 0 0,1 0 0,10 26 0,-18-63 0,0 0 0,1 0 0,1-1 0,1 1 0,1-1 0,2-26 0,0 19 0,-2 0 0,0-1 0,-7-35 0,2 27 0,2 1 0,1-1 0,3-38 0,-2-44 0,-17-7 0,12 75 0,-5-82 0,10 118 0,0 0 0,-5-22 0,-3-22 0,1-6 0,-1-7 0,10 10 0,-2 524 0,2-220 0,-2-217 0,-7 36 0,0 20 0,2-25 0,-1 1 0,-32 110 0,33-143 0,-45 168 0,45-170 0,-16 86 0,19-93 0,0-1 0,-8 22 0,-5 23 0,15-56 0,0 0 0,0 1 0,0-1 0,-1 0 0,0 0 0,0 1 0,-4 5 0,6-10 0,0 1 0,0-1 0,0 0 0,0 0 0,0 1 0,-1-1 0,1 0 0,0 0 0,0 1 0,0-1 0,0 0 0,-1 0 0,1 0 0,0 0 0,0 1 0,-1-1 0,1 0 0,0 0 0,0 0 0,-1 0 0,1 0 0,0 0 0,0 0 0,-1 0 0,1 0 0,0 0 0,-1 0 0,1 0 0,0 0 0,0 0 0,-1 0 0,1 0 0,0 0 0,0 0 0,-1 0 0,1 0 0,0 0 0,0 0 0,-1-1 0,0 0 0,0-1 0,0 1 0,0-1 0,1 0 0,-1 1 0,1-1 0,-1 0 0,1 0 0,-1 1 0,1-1 0,0-3 0,-8-48 0,4 26 0,-2-50 0,-3-59 0,0-4 0,10-380 0,0 481 0,8-39 0,-1 7 0,-2 32 0,15-60 0,3-15 0,-18 81 0,11-35 0,-9 39 0,-8 77 0,1-1 0,-21 110 0,9-82 0,-29 183-753,29-187 753,-10 89 0,-3 16 0,13-115 0,-3 75 0,5-40 0,1 18 0,9-42 187,-2 79 379,1-150-566,0 0 0,0-1 0,1 1 0,-1 0 0,0 0 0,0-1 0,0 1 0,0 0 0,0-1 0,-1 1 0,1 0 0,0 0 0,0-1 0,0 1 0,-1 0 0,1-1 0,0 1 0,-1 0 0,1-1 0,0 1 0,-1-1 0,1 1 0,-1 0 0,1-1 0,-1 1 0,0 0 0,-8-18 0,-4-33 0,8 16 0,0-49 0,-1-3 0,0 36 0,3 15 0,-2 1 0,-10-38 0,9 47 0,2-1 0,-3-41 0,2 9 0,-5-60 0,7 66 0,-14-77 0,6 61 0,-4-112 0,13 140 0,-1 12 0,-11-46 0,8 51 0,2 0 0,1-1 0,-1-25 0,3 25 0,0-1 0,-2 0 0,-6-28 0,6 74 0,-1 0 0,-9 30 0,5-11 0,2 0 0,2 0 0,1 0 0,6 75 0,-1-24 0,-2 878 0,0-1035 0,1-10 0,-12-111 0,3 105-352,7-148 0,3 105 178,-2-493 174,1 602 94,1-1 1,0 1 0,1 0 0,6-17 0,-4 16 40,0-1-1,3-34 1,-8 48-135,4-43 0,-3 44 0,-1 1 0,0-1 0,1 1 0,0-1 0,-1 0 0,1 1 0,0-1 0,0 1 0,1 0 0,-1-1 0,0 1 0,1 0 0,0 0 0,1-3 0,-2 5 0,-1 0 0,1 0 0,-1 0 0,0 0 0,1 0 0,-1 1 0,1-1 0,-1 0 0,0 0 0,1 0 0,-1 0 0,1 1 0,-1-1 0,0 0 0,1 0 0,-1 0 0,0 1 0,1-1 0,-1 0 0,0 1 0,0-1 0,1 0 0,-1 1 0,0-1 0,0 0 0,0 1 0,1-1 0,-1 0 0,0 1 0,0-1 0,0 1 0,0-1 0,0 0 0,0 1 0,0-1 0,0 1 0,0-1 0,0 0 0,0 1 0,0-1 0,0 1 0,2 20 0,-1 7 0,-2 0 0,-8 44 0,3-21 0,2 100 0,5-107 0,-2 1 0,-7 47 0,1-30 0,4 1 0,4 82 0,1-38 0,-3 2 0,3 120 0,0-213 0,0 0 0,1 0 0,1 0 0,0-1 0,1 0 0,1 0 0,12 22 0,-18-37 0,0 0 0,0 0 0,0 0 0,0 0 0,0 0 0,0 0 0,0 0 0,0 1 0,0-1 0,0 0 0,0 0 0,0 0 0,0 0 0,0 0 0,0 0 0,0 0 0,0 0 0,0 0 0,0 0 0,0 0 0,1 0 0,-1 0 0,0 0 0,0 0 0,0 0 0,0 0 0,0 0 0,0 0 0,0 0 0,0 0 0,0 0 0,0 0 0,0 0 0,0 0 0,1 0 0,-1 0 0,0 0 0,0 0 0,0 0 0,0 0 0,0 0 0,0 0 0,0 0 0,0 0 0,0 0 0,0 0 0,0 0 0,0 0 0,0 0 0,1 0 0,-1 0 0,0 0 0,0-1 0,0 1 0,0 0 0,0 0 0,0 0 0,0 0 0,0 0 0,0 0 0,0 0 0,0 0 0,0 0 0,0 0 0,0 0 0,0 0 0,0-1 0,0 1 0,0 0 0,2-11 0,0-17 0,-1 25 0,4-48 0,14-54 0,-9 55 0,4-58 0,-8 56 0,15-65 0,-10 62 0,-5 17 0,0-78 0,-4 42 0,6-4 0,1-27 0,-9 57 0,-1 16 0,1-1 0,2 1 0,6-33 0,-4 36 0,-1 0 0,-1 0 0,-3-35 0,0 23 0,-15 98 0,-22 115 0,28-130 0,-24 58 0,19-59 0,-13 60 0,15-52-210,-21 57 0,-1-1-26,-30 93 236,42-124 94,3-16 187,-22 121 0,39-166-281,0-1 0,-1 1 0,0-1 0,-7 14 0,6-15 0,0 0 0,1 0 0,0 1 0,-3 19 0,3-16 0,-2-24 0,-3-28 0,8 34 0,-6-44 0,2 0 0,1-57 0,-4-48 0,0 49 0,7-140 0,3 108 0,0 104 0,1-1 0,11-47 0,2-17 0,-12 75 0,0 1 0,1 0 0,8-20 0,-6 21 0,-1-1 0,6-36 0,-15 108 0,4 66 0,0 42 0,-18-39 0,0 20 0,8-45 0,0 24 0,-3 131 0,6-142 0,5-70 0,-6 44 0,5-59 0,0 48 0,3-48 0,-5 45 0,0-63 0,-1-15 0,-1-16 0,-6-158 0,4 89-328,7-139 0,3 104 132,-2-775 1048,0 900-852,0 2 0,0 0 0,-1 0 0,1 0 0,1 0 0,-1 0 0,0 0 0,0 0 0,1 0 0,-1 0 0,1 0 0,0 0 0,-1 0 0,1 0 0,2-2 0,-3 4 0,1 0 0,-1 0 0,1 0 0,-1 0 0,0 0 0,1 1 0,-1-1 0,0 0 0,1 0 0,-1 1 0,1-1 0,-1 0 0,0 0 0,0 1 0,1-1 0,-1 0 0,0 1 0,0-1 0,1 1 0,-1-1 0,0 0 0,0 1 0,0-1 0,0 1 0,1-1 0,-1 0 0,0 1 0,0-1 0,0 1 0,0-1 0,0 0 0,0 1 0,0-1 0,0 1 0,0-1 0,-1 1 0,4 19 0,-3-1 0,-1 0 0,-1-1 0,-1 1 0,0-1 0,-2 0 0,-6 18 0,3-9 0,-6 41 0,-12 67 0,14-81 0,-6 71 0,11-70 0,-20 83 0,13-79 0,-5 61 0,13-83-145,-1 0 1,-21 61-1,-1 6-61,2-3 188,14-59 329,-12 74 0,-9 53-275,26-142-36,3-22 0,2-19 0,0-291-485,6 153 317,-4 54 20,12-259-954,2 167 1102,-6 83 0,-4-111-229,-2 30-193,3 143 407,13-55 0,-5 33 10,6-29 2594,-18 127-2589,0 30 0,-2-1 0,-20 109 0,8-68 0,10-67 0,-9 42 0,-28 135 0,41-209 0,-14 94-213,-19 95-394,21-129 941,-5 88 0,13-111-246,-17 62 1,-4 23-114,9-36 25,10-65 0,2 0 0,0 0 0,0 31 0,0-14 0,4-38 0,0-1 0,0 1 0,0 0 0,-1 0 0,1 0 0,-1-1 0,1 1 0,-1 0 0,0-1 0,0 1 0,0 0 0,1-1 0,-2 1 0,1-1 0,0 0 0,0 1 0,0-1 0,-1 0 0,-1 2 0,3-3 0,-1 0 0,1-1 0,-1 1 0,1 0 0,-1 0 0,1 0 0,-1 0 0,1-1 0,0 1 0,-1 0 0,1 0 0,-1-1 0,1 1 0,0 0 0,-1-1 0,1 1 0,0-1 0,-1 1 0,1 0 0,0-1 0,0 1 0,-1-1 0,1 1 0,0 0 0,0-1 0,0 1 0,0-1 0,0 1 0,0-1 0,-1 1 0,1-1 0,0 1 0,0-1 0,1 0 0,-4-21 0,3 21 0,-2-82 0,3 47 0,-10-69 0,3 50-253,2 0-1,6-86 1,0 45 72,-3 27 138,0 9-59,2 1 0,10-62 1,-2 9 101,-1 3 0,-1 29 384,-6 60-203,0-1 0,2 1 0,0 0 0,12-38 0,-6 41-181,-9 17 0,0 0 0,0 0 0,0 0 0,0 0 0,1 0 0,-1 0 0,0 0 0,0 0 0,0 0 0,1 0 0,-1 0 0,0 1 0,0-1 0,0 0 0,0 0 0,0 0 0,1 0 0,-1 0 0,0 0 0,0 1 0,0-1 0,0 0 0,0 0 0,0 0 0,0 0 0,0 1 0,1-1 0,-1 0 0,0 0 0,0 0 0,0 0 0,0 1 0,0-1 0,0 0 0,0 0 0,0 0 0,0 1 0,0-1 0,0 0 0,0 0 0,0 0 0,0 0 0,0 1 0,-1-1 0,1 42 0,-1-28 0,-1 47 0,-10 65 0,5-46 0,6-51 0,-2-1 0,-6 30 0,-31 189-742,35-213 711,-3 67 5,5-56 4,-11 56 0,-32 207 853,39-250-822,-23 237-6,17-338-3,7-49 0,6-105 0,2 73 0,-15-216-587,7-1 587,8 196 0,-3 73 145,2-78 297,8 89-442,-5 38 0,1-38 0,-5 47 0,1 1 0,1 0 0,0 0 0,6-19 0,-5 89 0,-6-39 0,0 0 0,-2-1 0,-9 26 0,7-23 0,1 0 0,-5 27 0,-40 191-554,41-185 554,-17 52 0,4-23 0,-11 89 0,18-82 0,0-2 0,-16 73 0,26-131 0,1 0 0,-1 53 0,5-48 0,-10 54 0,-22 147 554,25-216-554,2-27 0,0-32 0,5-500-726,3 255 451,7 118-805,0-3-27,4-91 1107,4 61 659,-14 151 14,-4-66 0,3-34 510,-2 142-1183,1 1 0,1 0 0,-1 0 0,1-1 0,4-9 0,-1 46 0,-5-10 0,-3 144 0,1-134 0,-2 1 0,-1-1 0,-12 39 0,11-45 0,1 1 0,-3 48 0,5-45 0,-10 51 0,10-67 0,-15 59 0,-14 106 0,30-159 0,-2 33 0,-2-1 0,-20 75 0,20-98 0,1 1 0,1 0 0,-1 35 0,-2 21 0,5-43 0,2-32 0,0 0 0,0 0 0,-1 0 0,-3 11 0,4-20 0,0 0 0,0 1 0,0-1 0,0 0 0,0 0 0,0 0 0,0 0 0,1 0 0,-1 1 0,0-1 0,0 0 0,0 0 0,0 0 0,0 0 0,0 0 0,0 1 0,0-1 0,-1 0 0,1 0 0,0 0 0,0 0 0,0 0 0,0 1 0,0-1 0,0 0 0,0 0 0,0 0 0,0 0 0,0 0 0,0 0 0,0 1 0,-1-1 0,1 0 0,0 0 0,0 0 0,0 0 0,0 0 0,0 0 0,0 0 0,-1 0 0,1 0 0,0 0 0,0 0 0,0 0 0,0 0 0,0 0 0,-1 0 0,1 0 0,0 0 0,0 0 0,0 0 0,0 0 0,-1 0 0,1 0 0,0 0 0,0 0 0,0 0 0,0 0 0,0 0 0,-1 0 0,1 0 0,0 0 0,0 0 0,-4-14 0,-1-20 0,5-27 0,14-122 0,21-89 0,-30 249 0,15-44 0,0 6 0,-5 4 0,35-84 0,-36 91 0,-11 39 0,-1 1 0,1-1 0,8-16 0,15-31 0,-23 74 0,-2 11 0,0 120 0,-4 99 0,-5-187 0,0 15 0,-2 9 0,2-28 0,-8 219 0,15-255 0,-1-1 0,-1 1 0,-8 33 0,6-34 0,0 1 0,2 1 0,-2 31 0,5-50 0,-2 29 0,2-29 0,0 0 0,-1 1 0,1-1 0,0 1 0,-1-1 0,1 0 0,-1 0 0,0 1 0,1-1 0,-1 0 0,0 0 0,0 1 0,1-1 0,-1 0 0,0 0 0,0 0 0,0 0 0,-2 1 0,2-2 0,0 0 0,0 0 0,1 0 0,-1 0 0,0-1 0,0 1 0,0 0 0,0 0 0,1 0 0,-1-1 0,0 1 0,0 0 0,1-1 0,-1 1 0,0-1 0,1 1 0,-1-1 0,0 1 0,1-1 0,-1 1 0,0-1 0,1 1 0,-1-1 0,1 0 0,-1 1 0,1-1 0,0 0 0,-1 0 0,1 1 0,0-1 0,-1 0 0,1 0 0,0 0 0,0 1 0,0-2 0,-10-30 0,6-7 0,1-1 0,5-72 0,1 26 0,-3-136 0,-1 258 0,-2 0 0,-6 35 0,1-33 0,3-13 0,1 0 0,-1 34 0,4-40 0,-1 0 0,-1-1 0,-1 1 0,-11 32 0,9-33 0,0 0 0,2 0 0,0 1 0,-2 37 0,6-45 0,-1 1 0,0-1 0,-1 1 0,0-1 0,0 1 0,-7 17 0,9-29 0,0 0 0,0 0 0,0 1 0,0-1 0,0 0 0,0 0 0,0 1 0,0-1 0,-1 0 0,1 0 0,0 1 0,0-1 0,0 0 0,0 0 0,0 0 0,0 1 0,0-1 0,-1 0 0,1 0 0,0 0 0,0 1 0,0-1 0,0 0 0,-1 0 0,1 0 0,0 0 0,0 1 0,0-1 0,-1 0 0,1 0 0,0 0 0,0 0 0,-1 0 0,1 0 0,0 0 0,0 0 0,0 0 0,-1 0 0,1 0 0,0 0 0,0 0 0,-1 0 0,1 0 0,0 0 0,0 0 0,-1 0 0,1 0 0,-5-14 0,1-21 0,4 28 0,2-391-620,15 245 487,0 21 142,0-85-9,-11 136 0,4-127 0,-11 59 744,2 232-766,-15 368-511,-13-256 395,6-49 165,2-35 302,-40 129 0,52-216-321,-1 7-8,-8 63 0,13-77 0,0-1 0,-9 25 0,-4 20 0,10-42 0,1-29 0,0-31 0,5 35 0,1-184 0,2 153 0,1 0 0,2 0 0,11-40 0,-4 20-372,-2 0 0,4-72 0,6-42-277,43-179 649,-50 227-96,-11 80-33,15-75 1,24-86 2169,-39 191-2022,-2-1 1,1 0-1,-1-16 0,-1 65-19,-12 211 0,-2-151-133,-13 127-347,-18 60 480,6-52 0,18-118 0,5-38 0,-22 102 0,-19 44 613,57-219-613,-1 0 0,1 0 0,0 0 0,0 0 0,0 0 0,-1-1 0,1 1 0,-1 0 0,1 0 0,0 0 0,-1-1 0,1 1 0,-1 0 0,0-1 0,1 1 0,-1 0 0,0-1 0,1 1 0,-1-1 0,0 1 0,1-1 0,-2 1 0,1-1 0,0 0 0,1 0 0,-1 0 0,0-1 0,1 1 0,-1 0 0,1-1 0,-1 1 0,1-1 0,-1 1 0,0-1 0,1 1 0,0 0 0,-1-1 0,1 0 0,-1 1 0,1-1 0,0 1 0,-1-1 0,1 1 0,-1-2 0,-1-4 0,-1 0 0,1 0 0,1 0 0,-3-13 0,1-219 0,5 124 0,11-174 0,11 119 0,-11 94 0,5-146 0,-17 202 0,1-1 0,6-27 0,-3 16 0,1 13 0,0 25 0,-5-2 0,0 0 0,0-1 0,-1 1 0,1 0 0,-1 0 0,-1 6 0,-11 57 0,-30 159 0,19-90-342,14-77 68,-18 69 1,0 1 273,1-3 0,7-48 0,12-44 0,-23 61 0,16-54 0,-10 44 0,13-42 0,-17 42 0,21-65 0,0 2 0,-5 38 0,-5 20 0,2-2 889,15-79-889,0 1 0,0-1 0,0 0 0,0 0 0,0 0 0,0 0 0,0 0 0,0 1 0,0-1 0,0 0 0,0 0 0,0 0 0,0 0 0,0 1 0,0-1 0,0 0 0,0 0 0,0 0 0,0 0 0,0 0 0,0 1 0,0-1 0,0 0 0,0 0 0,0 0 0,-1 0 0,1 0 0,0 1 0,0-1 0,0 0 0,0 0 0,0 0 0,0 0 0,-1 0 0,1 0 0,0 0 0,0 0 0,0 0 0,0 0 0,0 0 0,-1 1 0,1-1 0,0 0 0,0 0 0,0 0 0,0 0 0,0 0 0,-1 0 0,1 0 0,0 0 0,0 0 0,0 0 0,0-1 0,-1 1 0,1 0 0,0 0 0,0 0 0,0 0 0,0 0 0,0 0 0,-1 0 0,-3-14 0,0-20 0,5-384-819,7 313 819,1-42 0,-2 25-687,26-153-1,-20 187 552,50-347-655,-40 279 1330,8 16 2031,-30 136-2567,-1-3-2,1 0 0,0 0 0,1 0 0,-1 0-1,1 1 1,1-1 0,-1 0 0,1 1 0,0 0-1,4-7 1,-6 13-1,-1 0 0,0 0 0,1 0 0,-1 1 0,0-1 0,1 0 0,-1 0 0,0 0 0,1 0 0,-1 1 0,0-1 0,0 0 0,1 0 0,-1 1 0,0-1 0,0 0 0,1 1 0,-1-1 0,0 0 0,0 0 0,0 1 0,0-1 0,1 0 0,-1 1 0,0-1 0,0 0 0,0 1 0,0-1 0,0 1 0,0-1 0,0 0 0,0 1 0,0-1 0,0 0 0,0 1 0,0-1 0,0 0 0,-1 1 0,3 19 0,-3 6 0,-9 52 0,2-24 0,-7 31 0,9-60 0,1 0 0,-2 44 0,4-31-75,-2 1 0,-1-1-1,-14 47 1,10-46-21,1 0-1,-6 78 1,12-55 96,-20 102 0,-12 94 0,32-233 0,-2 42 235,5 73 0,2-57-115,-10-171-120,-2-19 0,11-700-667,8 700 610,-1 3 3,-8 86 133,1 0 0,1 0 0,0 0 0,1 0 0,1 0 0,8-22 0,-7 34 50,-3 17-62,-5 18-38,-10 37-29,10-46 0,-1 0 0,-8 22 0,-29 103 0,12-31 0,2-11 0,-13 44-286,-4 11-35,9-25 321,14-46 0,-36 142 0,50-186 188,7-34-128,-2 1 0,1-1 0,-1 0 0,0 0 0,-1 0-1,-3 8 1,1-16-60,1-9 0,-2-11 0,-4-58 0,0-122 0,22-28-572,-11 215 568,65-614-1390,-57 478 1179,-8 102 96,1-1 0,14-65 0,-4 55 354,16-63 909,-27 118-961,1 7 11,0 16 184,-1 27 30,-2 569-408,-1-572 0,-3-1 0,-16 70 0,-1 8 0,16-87 0,-20 63 0,16-69 0,2 0 0,1 1 0,-3 39 0,-9 126 0,4-117 0,16-99 0,-1 1 0,-1-1 0,0 0 0,-6-24 0,2 12 0,0-35 0,6-843 0,-1 932 0,0 0 0,-1 0 0,-1 0 0,-1 0 0,-1 0 0,-9 27 0,9-34 0,1 0 0,0 0 0,-1 28 0,2-25 0,0 0 0,-6 24 0,-2 4 0,-9 79 0,0 3 0,15-108 0,-11 52 0,-7 83 0,18-124 0,-1 0 0,-13 42 0,-4 19 0,-27 129 0,40-200 0,8-20 0,1 0 0,0 0 0,0 1 0,-1-1 0,1 0 0,0 0 0,-1 0 0,1 0 0,0 0 0,-1 0 0,1 0 0,0 0 0,-1 0 0,1 0 0,-1 0 0,1 0 0,0 0 0,-1 0 0,1 0 0,0 0 0,-1 0 0,1 0 0,0 0 0,-1 0 0,1 0 0,0-1 0,-1 1 0,1 0 0,0 0 0,0 0 0,-1-1 0,-1-1 0,1 0 0,-1 0 0,1 0 0,0 0 0,0 0 0,-1 0 0,1 0 0,1 0 0,-1-1 0,0 1 0,0 0 0,1-1 0,-1-2 0,-2-44 0,3-72 0,2 73 0,-8-82 0,-7-78-474,5 40 134,3-96 340,3 54 0,-6 113 0,-1-54 0,9 82 531,0 55-331,0 11-139,0 6-39,-13 246-22,7-112-283,5-93 126,-1 0 0,-11 58 0,-17 93-74,-6 28 251,22-151-20,-7 139 0,14-152 271,-16 62 0,15-86-59,-4 50-1,3-213-211,0-1 0,8-79-313,3-136-357,15 148 83,1-62-297,-17 211 795,3 0 0,1-1 0,2 2 0,3-1 0,1 1 0,22-56 0,-29 88 594,0 0 1,4-27-1,-6 28-193,0 1 0,1-1 1,0 1-1,6-15 0,-4 13-312,-5 12 0,0 0 0,1 0 0,0 0 0,-1 0 0,1 0 0,0 0 0,0 1 0,0-1 0,0 0 0,0 0 0,0 1 0,0-1 0,3-2 0,-4 4 0,1 1 0,-1-1 0,0 0 0,1 0 0,-1 0 0,1 0 0,-1 1 0,0-1 0,1 0 0,-1 0 0,1 1 0,-1-1 0,0 0 0,1 0 0,-1 1 0,0-1 0,0 0 0,1 1 0,-1-1 0,0 1 0,0-1 0,1 0 0,-1 1 0,0-1 0,0 1 0,0-1 0,0 1 0,0-1 0,0 0 0,0 1 0,0-1 0,0 1 0,0-1 0,0 1 0,0-1 0,0 1 0,2 20 0,-2-21 0,0 31 0,-2 0 0,-1 0 0,-9 39 0,5-35 0,-4 71 0,7-33 0,-26 128 0,17-132 0,3 1 0,-1 78 0,8-95 0,-2 1 0,-14 59 0,-5 46 0,22-140 0,-2 0 0,-9 32 0,0-5 0,13-46 0,0 1 0,0 0 0,0-1 0,0 1 0,0 0 0,0 0 0,-1-1 0,1 1 0,0-1 0,0 1 0,0 0 0,-1-1 0,1 1 0,0 0 0,-1-1 0,1 1 0,0-1 0,-1 1 0,1-1 0,-1 1 0,1-1 0,-1 1 0,1-1 0,-1 1 0,1-1 0,-1 0 0,1 1 0,-1-1 0,0 0 0,1 0 0,-2 1 0,1-2 0,0 1 0,-1-1 0,1 0 0,0 0 0,0 1 0,1-1 0,-1 0 0,0 0 0,0 0 0,0 0 0,1 0 0,-1-1 0,0 1 0,0-2 0,-18-48 0,15 27 0,1 1 0,0-40 0,-3-24 0,-15-84 0,0-206-1046,13 242 814,-1 1 5,10-144 1732,-1 347-1505,1 16 0,-12 106 0,2-58 0,1 1 0,4-95 0,3 44 0,-1 15 0,-6-37 0,4-36 0,-1 41 0,5-50 0,0 11 0,-4 35 0,3-55 0,0 1 0,-1-1 0,0 0 0,0 0 0,0 1 0,-1-2 0,0 1 0,-1 0 0,-6 9 0,10-15 0,0-1 0,0 0 0,-1 0 0,1 1 0,0-1 0,0 0 0,0 0 0,0 0 0,-1 1 0,1-1 0,0 0 0,0 0 0,0 0 0,-1 0 0,1 0 0,0 1 0,0-1 0,-1 0 0,1 0 0,0 0 0,-1 0 0,1 0 0,0 0 0,0 0 0,-1 0 0,1 0 0,0 0 0,0 0 0,-1 0 0,1 0 0,0 0 0,-1 0 0,1 0 0,0 0 0,0 0 0,-1-1 0,1 1 0,0 0 0,0 0 0,-1 0 0,-8-14 0,-3-22 0,12 33 0,-6-22 0,1 1 0,1-1 0,1-1 0,1-45 0,-6-75 0,-1 0 0,10-290 0,0 493 0,0-28 0,0 0 0,-2-1 0,-1 1 0,-1-1 0,-2 0 0,-10 37 0,11-50 0,1 1 0,0 0 0,1 0 0,0 0 0,2 28 0,0-28 0,0 0 0,-1 0 0,-1 0 0,0 0 0,-9 30 0,5-26 0,1 1 0,-6 41 0,-1 9 0,7-43 0,5-21 0,-1 0 0,0 0 0,-1-1 0,1 1 0,-1-1 0,-1 1 0,1-1 0,-7 12 0,-5-65 0,8 2 0,1 0 0,3 0 0,4-66 0,0 19 0,-2-203 0,-13 521 0,10-201 0,0 6 0,-1-1 0,-12 46 0,10-49 0,0 1 0,-2 54 0,3-22 0,2 30 0,3-67 0,0 0 0,-2-1 0,-7 41 0,0-18 0,-7 86 0,16-129 0,-4 17 0,-1-28 0,-2-30 0,6 16 0,3-288 0,6 247 0,-4 40 0,1-35 0,1 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5T16:41:17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3489 4849 24557,'-1'190'0,"-3"0"0,-3 0 0,-2-2 0,-4 0 0,-1-2 0,-3-2 0,-3-2 0,-3-2 0,-2-3 0,-2-2 0,-3-4 0,-2-3 0,-3-4 0,-2-3 0,-2-5 0,-2-4 0,-3-5 0,-1-5 0,-3-5 0,-1-5 0,-2-5 0,-2-6 0,-2-7 0,-1-5 0,-2-6 0,-1-7 0,-1-6 0,-2-7 0,-1-7 0,-1-6 0,0-8 0,-2-7 0,0-6 0,-1-9 0,-1-6 0,1-8 0,-2-7 0,1-8 0,0-8 0,-1-6 0,1-8 0,0-8 0,0-7 0,0-8 0,1-6 0,1-9 0,1-6 0,0-7 0,1-8 0,1-6 0,2-7 0,0-7 0,2-6 0,1-7 0,2-6 0,2-5 0,1-7 0,1-6 0,3-5 0,2-5 0,1-5 0,3-5 0,1-5 0,3-4 0,2-5 0,3-3 0,1-4 0,3-3 0,3-4 0,2-2 0,3-3 0,2-2 0,2-2 0,4-2 0,2-2 0,2 0 0,4-2 0,2 0 0,2 0 0,4-1 0,2 1 0,2 1 0,4 0 0,2 2 0,2 1 0,4 2 0,2 2 0,2 2 0,3 2 0,2 4 0,3 3 0,3 3 0,1 3 0,3 5 0,2 4 0,3 4 0,1 5 0,3 5 0,1 4 0,2 6 0,3 6 0,1 5 0,1 6 0,2 6 0,2 7 0,1 5 0,2 8 0,0 6 0,2 6 0,1 8 0,1 7 0,0 6 0,1 8 0,1 7 0,1 8 0,0 7 0,0 7 0,0 8 0,1 7 0,-1 8 0,0 7 0,1 8 0,-2 7 0,1 7 0,-1 8 0,-1 7 0,0 8 0,-2 6 0,0 7 0,-1 8 0,-1 6 0,-2 6 0,-1 8 0,-1 5 0,-2 7 0,-1 6 0,-2 6 0,-2 5 0,-2 6 0,-1 6 0,-3 4 0,-1 5 0,-3 5 0,-2 4 0,-2 4 0,-2 5 0,-3 3 0,-2 3 0,-3 3 0,-2 4 0,-2 2 0,-3 2 0,-3 2 0,-3 2 0,-1 1 0,-4 2 0,-2 0 0,-3 1 0,-3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C1EE3-A628-4681-8794-7303E1528DB5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CB502-FC07-4179-9CBE-3D3774AF6F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555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Vergelijkbaar met een </a:t>
            </a:r>
            <a:r>
              <a:rPr lang="nl-BE" err="1"/>
              <a:t>goudkoper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97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21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28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TSOs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gemiddeld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terminal growth van 1,5%-2%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08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Weighted average cost of capital WACC&lt;COE =&gt; finances large share of capital with debt = cheaper than equity but riskier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6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Full black-out has been caused by overvoltage, as the grid struggled to absorb sudden power losses.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Eléctrica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linked the unusual fluctuations recently detected in the electricity grid to sudden changes in renewable generation and the response time of facilities responsible for dynamic voltage control.</a:t>
            </a:r>
            <a:endParaRPr lang="en-BE" sz="18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83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60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Elia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slecht</a:t>
            </a:r>
            <a:r>
              <a:rPr lang="en-US"/>
              <a:t> </a:t>
            </a:r>
            <a:r>
              <a:rPr lang="en-US" err="1"/>
              <a:t>beleid</a:t>
            </a:r>
            <a:r>
              <a:rPr lang="en-US"/>
              <a:t> </a:t>
            </a:r>
            <a:r>
              <a:rPr lang="en-US" err="1"/>
              <a:t>gehad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lange</a:t>
            </a:r>
            <a:r>
              <a:rPr lang="en-US"/>
              <a:t> </a:t>
            </a:r>
            <a:r>
              <a:rPr lang="en-US" err="1"/>
              <a:t>wachttijden</a:t>
            </a:r>
            <a:r>
              <a:rPr lang="en-US"/>
              <a:t> op </a:t>
            </a:r>
            <a:r>
              <a:rPr lang="en-US" err="1"/>
              <a:t>overheidsbeslissingen</a:t>
            </a:r>
            <a:r>
              <a:rPr lang="en-US"/>
              <a:t> </a:t>
            </a:r>
            <a:r>
              <a:rPr lang="en-US" err="1"/>
              <a:t>sinds</a:t>
            </a:r>
            <a:r>
              <a:rPr lang="en-US"/>
              <a:t> Chris Peeters, die is dan </a:t>
            </a:r>
            <a:r>
              <a:rPr lang="en-US" err="1"/>
              <a:t>weggegaan</a:t>
            </a:r>
            <a:r>
              <a:rPr lang="en-US"/>
              <a:t> 30/10/23 </a:t>
            </a:r>
            <a:r>
              <a:rPr lang="en-US" err="1"/>
              <a:t>en</a:t>
            </a:r>
            <a:r>
              <a:rPr lang="en-US"/>
              <a:t> Catherine </a:t>
            </a:r>
            <a:r>
              <a:rPr lang="en-US" err="1"/>
              <a:t>Vandenborre</a:t>
            </a:r>
            <a:r>
              <a:rPr lang="en-US"/>
              <a:t> </a:t>
            </a:r>
            <a:r>
              <a:rPr lang="en-US" err="1"/>
              <a:t>werd</a:t>
            </a:r>
            <a:r>
              <a:rPr lang="en-US"/>
              <a:t> ad interim </a:t>
            </a:r>
            <a:r>
              <a:rPr lang="en-US" err="1"/>
              <a:t>aangestel</a:t>
            </a:r>
            <a:r>
              <a:rPr lang="en-US"/>
              <a:t> tot 2025 </a:t>
            </a:r>
            <a:r>
              <a:rPr lang="en-US" err="1"/>
              <a:t>wanneer</a:t>
            </a:r>
            <a:r>
              <a:rPr lang="en-US"/>
              <a:t> Bernard </a:t>
            </a:r>
            <a:r>
              <a:rPr lang="en-US" err="1"/>
              <a:t>gustin</a:t>
            </a:r>
            <a:r>
              <a:rPr lang="en-US"/>
              <a:t> </a:t>
            </a:r>
            <a:r>
              <a:rPr lang="en-US" err="1"/>
              <a:t>kon</a:t>
            </a:r>
            <a:r>
              <a:rPr lang="en-US"/>
              <a:t> </a:t>
            </a:r>
            <a:r>
              <a:rPr lang="en-US" err="1"/>
              <a:t>starten</a:t>
            </a:r>
            <a:r>
              <a:rPr lang="en-US"/>
              <a:t>. Hun </a:t>
            </a:r>
            <a:r>
              <a:rPr lang="en-US" err="1"/>
              <a:t>businessplan</a:t>
            </a:r>
            <a:r>
              <a:rPr lang="en-US"/>
              <a:t> </a:t>
            </a:r>
            <a:r>
              <a:rPr lang="en-US" err="1"/>
              <a:t>werd</a:t>
            </a:r>
            <a:r>
              <a:rPr lang="en-US"/>
              <a:t> </a:t>
            </a:r>
            <a:r>
              <a:rPr lang="en-US" err="1"/>
              <a:t>eerst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riskant</a:t>
            </a:r>
            <a:r>
              <a:rPr lang="en-US"/>
              <a:t> </a:t>
            </a:r>
            <a:r>
              <a:rPr lang="en-US" err="1"/>
              <a:t>gezien</a:t>
            </a:r>
            <a:r>
              <a:rPr lang="en-US"/>
              <a:t>, maar </a:t>
            </a:r>
            <a:r>
              <a:rPr lang="en-US" err="1"/>
              <a:t>sinds</a:t>
            </a:r>
            <a:r>
              <a:rPr lang="en-US"/>
              <a:t> Q2 </a:t>
            </a:r>
            <a:r>
              <a:rPr lang="en-US" err="1"/>
              <a:t>beginnen</a:t>
            </a:r>
            <a:r>
              <a:rPr lang="en-US"/>
              <a:t> </a:t>
            </a:r>
            <a:r>
              <a:rPr lang="en-US" err="1"/>
              <a:t>mensen</a:t>
            </a:r>
            <a:r>
              <a:rPr lang="en-US"/>
              <a:t> er </a:t>
            </a:r>
            <a:r>
              <a:rPr lang="en-US" err="1"/>
              <a:t>weer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geloven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ik</a:t>
            </a:r>
            <a:r>
              <a:rPr lang="en-US"/>
              <a:t> </a:t>
            </a:r>
            <a:r>
              <a:rPr lang="en-US" err="1"/>
              <a:t>vind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het nu </a:t>
            </a:r>
            <a:r>
              <a:rPr lang="en-US" err="1"/>
              <a:t>ook</a:t>
            </a:r>
            <a:r>
              <a:rPr lang="en-US"/>
              <a:t> al </a:t>
            </a:r>
            <a:r>
              <a:rPr lang="en-US" err="1"/>
              <a:t>bewezen</a:t>
            </a:r>
            <a:r>
              <a:rPr lang="en-US"/>
              <a:t> is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gaat</a:t>
            </a:r>
            <a:r>
              <a:rPr lang="en-US"/>
              <a:t> </a:t>
            </a:r>
            <a:r>
              <a:rPr lang="en-US" err="1"/>
              <a:t>werken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we in November heel </a:t>
            </a:r>
            <a:r>
              <a:rPr lang="en-US" err="1"/>
              <a:t>mooie</a:t>
            </a:r>
            <a:r>
              <a:rPr lang="en-US"/>
              <a:t> </a:t>
            </a:r>
            <a:r>
              <a:rPr lang="en-US" err="1"/>
              <a:t>resultaten</a:t>
            </a:r>
            <a:r>
              <a:rPr lang="en-US"/>
              <a:t> </a:t>
            </a:r>
            <a:r>
              <a:rPr lang="en-US" err="1"/>
              <a:t>zullen</a:t>
            </a:r>
            <a:r>
              <a:rPr lang="en-US"/>
              <a:t> </a:t>
            </a:r>
            <a:r>
              <a:rPr lang="en-US" err="1"/>
              <a:t>zien</a:t>
            </a:r>
            <a:r>
              <a:rPr lang="en-US"/>
              <a:t>.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8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8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Voorlopig geen dividend, door grote herinvesteringen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62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Publi-T is </a:t>
            </a:r>
            <a:r>
              <a:rPr lang="en-US" err="1"/>
              <a:t>gemeentelijke</a:t>
            </a:r>
            <a:r>
              <a:rPr lang="en-US"/>
              <a:t> holding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9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Diep dal door </a:t>
            </a:r>
            <a:r>
              <a:rPr lang="en-US" err="1"/>
              <a:t>onzekerheid</a:t>
            </a:r>
            <a:r>
              <a:rPr lang="en-US"/>
              <a:t> in </a:t>
            </a:r>
            <a:r>
              <a:rPr lang="en-US" err="1"/>
              <a:t>hun</a:t>
            </a:r>
            <a:r>
              <a:rPr lang="en-US"/>
              <a:t> </a:t>
            </a:r>
            <a:r>
              <a:rPr lang="en-US" err="1"/>
              <a:t>CapEx</a:t>
            </a:r>
            <a:r>
              <a:rPr lang="en-US"/>
              <a:t> plan, in </a:t>
            </a:r>
            <a:r>
              <a:rPr lang="en-US" err="1"/>
              <a:t>januari</a:t>
            </a:r>
            <a:r>
              <a:rPr lang="en-US"/>
              <a:t> dan </a:t>
            </a:r>
            <a:r>
              <a:rPr lang="en-US" err="1"/>
              <a:t>weer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setback door Trump</a:t>
            </a:r>
          </a:p>
          <a:p>
            <a:r>
              <a:rPr lang="en-US"/>
              <a:t>Nu </a:t>
            </a:r>
            <a:r>
              <a:rPr lang="en-US" err="1"/>
              <a:t>terug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boven</a:t>
            </a:r>
            <a:r>
              <a:rPr lang="en-US"/>
              <a:t> door </a:t>
            </a:r>
            <a:r>
              <a:rPr lang="en-US" err="1"/>
              <a:t>vele</a:t>
            </a:r>
            <a:r>
              <a:rPr lang="en-US"/>
              <a:t> </a:t>
            </a:r>
            <a:r>
              <a:rPr lang="en-US" err="1"/>
              <a:t>goede</a:t>
            </a:r>
            <a:r>
              <a:rPr lang="en-US"/>
              <a:t> </a:t>
            </a:r>
            <a:r>
              <a:rPr lang="en-US" err="1"/>
              <a:t>cijfers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Noord-</a:t>
            </a:r>
            <a:r>
              <a:rPr lang="en-US" err="1"/>
              <a:t>Europese</a:t>
            </a:r>
            <a:r>
              <a:rPr lang="en-US"/>
              <a:t> TSOs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publieke</a:t>
            </a:r>
            <a:r>
              <a:rPr lang="en-US"/>
              <a:t> listing, Zuid-</a:t>
            </a:r>
            <a:r>
              <a:rPr lang="en-US" err="1"/>
              <a:t>Europese</a:t>
            </a:r>
            <a:r>
              <a:rPr lang="en-US"/>
              <a:t> </a:t>
            </a:r>
            <a:r>
              <a:rPr lang="en-US" err="1"/>
              <a:t>zoals</a:t>
            </a:r>
            <a:r>
              <a:rPr lang="en-US"/>
              <a:t> Terna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volatieler</a:t>
            </a:r>
            <a:r>
              <a:rPr lang="en-US"/>
              <a:t> in cash flow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politiek</a:t>
            </a:r>
            <a:r>
              <a:rPr lang="en-US"/>
              <a:t>. </a:t>
            </a:r>
            <a:r>
              <a:rPr lang="en-US" err="1"/>
              <a:t>Doen</a:t>
            </a:r>
            <a:r>
              <a:rPr lang="en-US"/>
              <a:t> </a:t>
            </a:r>
            <a:r>
              <a:rPr lang="en-US" err="1"/>
              <a:t>uiteindelijk</a:t>
            </a:r>
            <a:r>
              <a:rPr lang="en-US"/>
              <a:t> </a:t>
            </a:r>
            <a:r>
              <a:rPr lang="en-US" err="1"/>
              <a:t>hetzelfde</a:t>
            </a:r>
            <a:r>
              <a:rPr lang="en-US"/>
              <a:t>,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gelijkaardige</a:t>
            </a:r>
            <a:r>
              <a:rPr lang="en-US"/>
              <a:t> </a:t>
            </a:r>
            <a:r>
              <a:rPr lang="en-US" err="1"/>
              <a:t>plannen</a:t>
            </a:r>
            <a:r>
              <a:rPr lang="en-US"/>
              <a:t> maar die van Terna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risicovoller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99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1937</a:t>
            </a:r>
            <a:r>
              <a:rPr lang="en-US"/>
              <a:t> – Origins trace back to early Belgian electricity infrastructure and high-voltage grid development. The legal founding year reflects the earliest predecessor entities managing national transmission assets.</a:t>
            </a:r>
          </a:p>
          <a:p>
            <a:r>
              <a:rPr lang="en-US" b="1"/>
              <a:t>1990s</a:t>
            </a:r>
            <a:r>
              <a:rPr lang="en-US"/>
              <a:t> – Before market </a:t>
            </a:r>
            <a:r>
              <a:rPr lang="en-US" err="1"/>
              <a:t>liberalisation</a:t>
            </a:r>
            <a:r>
              <a:rPr lang="en-US"/>
              <a:t>, Belgium’s transmission grid was owned and operated mainly by </a:t>
            </a:r>
            <a:r>
              <a:rPr lang="en-US" b="1" err="1"/>
              <a:t>Electrabel</a:t>
            </a:r>
            <a:r>
              <a:rPr lang="en-US"/>
              <a:t> and </a:t>
            </a:r>
            <a:r>
              <a:rPr lang="en-US" b="1"/>
              <a:t>SPE</a:t>
            </a:r>
            <a:r>
              <a:rPr lang="en-US"/>
              <a:t>, coordinated through </a:t>
            </a:r>
            <a:r>
              <a:rPr lang="en-US" b="1"/>
              <a:t>CPTE</a:t>
            </a:r>
            <a:r>
              <a:rPr lang="en-US"/>
              <a:t> (Coordination of Production and Transmission of Electrical Energy) and </a:t>
            </a:r>
            <a:r>
              <a:rPr lang="en-US" b="1"/>
              <a:t>GECOLI</a:t>
            </a:r>
            <a:r>
              <a:rPr lang="en-US"/>
              <a:t> (a cooperative grid company).</a:t>
            </a:r>
          </a:p>
          <a:p>
            <a:r>
              <a:rPr lang="en-US" b="1"/>
              <a:t>1999</a:t>
            </a:r>
            <a:r>
              <a:rPr lang="en-US"/>
              <a:t> – Belgium transposes the </a:t>
            </a:r>
            <a:r>
              <a:rPr lang="en-US" b="1"/>
              <a:t>EU Electricity Directive 96/92</a:t>
            </a:r>
            <a:r>
              <a:rPr lang="en-US"/>
              <a:t>, requiring </a:t>
            </a:r>
            <a:r>
              <a:rPr lang="en-US" b="1"/>
              <a:t>unbundling</a:t>
            </a:r>
            <a:r>
              <a:rPr lang="en-US"/>
              <a:t> of generation and transmission activities.</a:t>
            </a:r>
          </a:p>
          <a:p>
            <a:r>
              <a:rPr lang="en-US" b="1"/>
              <a:t>2001</a:t>
            </a:r>
            <a:r>
              <a:rPr lang="en-US"/>
              <a:t> – </a:t>
            </a:r>
            <a:r>
              <a:rPr lang="en-US" b="1"/>
              <a:t>Elia</a:t>
            </a:r>
            <a:r>
              <a:rPr lang="en-US"/>
              <a:t> is officially created through the merger of CPTE and </a:t>
            </a:r>
            <a:r>
              <a:rPr lang="en-US" err="1"/>
              <a:t>Electrabel’s</a:t>
            </a:r>
            <a:r>
              <a:rPr lang="en-US"/>
              <a:t> transmission grid activities to form a single </a:t>
            </a:r>
            <a:r>
              <a:rPr lang="en-US" b="1"/>
              <a:t>independent Transmission System Operator (TSO)</a:t>
            </a:r>
            <a:r>
              <a:rPr lang="en-US"/>
              <a:t>.</a:t>
            </a:r>
          </a:p>
          <a:p>
            <a:r>
              <a:rPr lang="en-US" b="1"/>
              <a:t>2002</a:t>
            </a:r>
            <a:r>
              <a:rPr lang="en-US"/>
              <a:t> – Elia is </a:t>
            </a:r>
            <a:r>
              <a:rPr lang="en-US" b="1"/>
              <a:t>appointed Belgium’s national TSO</a:t>
            </a:r>
            <a:r>
              <a:rPr lang="en-US"/>
              <a:t> by the government.</a:t>
            </a:r>
          </a:p>
          <a:p>
            <a:r>
              <a:rPr lang="en-US" b="1"/>
              <a:t>2005</a:t>
            </a:r>
            <a:r>
              <a:rPr lang="en-US"/>
              <a:t> – Elia goes </a:t>
            </a:r>
            <a:r>
              <a:rPr lang="en-US" b="1"/>
              <a:t>public</a:t>
            </a:r>
            <a:r>
              <a:rPr lang="en-US"/>
              <a:t> on the Brussels stock exchange (Euronext Brussels).</a:t>
            </a:r>
          </a:p>
          <a:p>
            <a:r>
              <a:rPr lang="en-US" b="1"/>
              <a:t>2010</a:t>
            </a:r>
            <a:r>
              <a:rPr lang="en-US"/>
              <a:t> – Elia expands internationally by acquiring a </a:t>
            </a:r>
            <a:r>
              <a:rPr lang="en-US" b="1"/>
              <a:t>60% stake in 50Hertz</a:t>
            </a:r>
            <a:r>
              <a:rPr lang="en-US"/>
              <a:t>, the German TSO for northeast Germany, marking its transformation from a national to a </a:t>
            </a:r>
            <a:r>
              <a:rPr lang="en-US" b="1"/>
              <a:t>European grid operator</a:t>
            </a:r>
            <a:r>
              <a:rPr lang="en-US"/>
              <a:t>.</a:t>
            </a:r>
          </a:p>
          <a:p>
            <a:r>
              <a:rPr lang="en-US" b="1"/>
              <a:t>2020</a:t>
            </a:r>
            <a:r>
              <a:rPr lang="en-US"/>
              <a:t> – Elia restructures as </a:t>
            </a:r>
            <a:r>
              <a:rPr lang="en-US" b="1"/>
              <a:t>Elia Group SA/NV</a:t>
            </a:r>
            <a:r>
              <a:rPr lang="en-US"/>
              <a:t>, a holding company overseeing:</a:t>
            </a:r>
          </a:p>
          <a:p>
            <a:r>
              <a:rPr lang="en-US" b="1"/>
              <a:t>Elia Transmission Belgium (ETB)</a:t>
            </a:r>
            <a:r>
              <a:rPr lang="en-US"/>
              <a:t> — Belgian TSO</a:t>
            </a:r>
          </a:p>
          <a:p>
            <a:r>
              <a:rPr lang="en-US" b="1"/>
              <a:t>50Hertz Transmission</a:t>
            </a:r>
            <a:r>
              <a:rPr lang="en-US"/>
              <a:t> (Germany) — via </a:t>
            </a:r>
            <a:r>
              <a:rPr lang="en-US" err="1"/>
              <a:t>Eurogrid</a:t>
            </a:r>
            <a:r>
              <a:rPr lang="en-US"/>
              <a:t> International</a:t>
            </a:r>
          </a:p>
          <a:p>
            <a:r>
              <a:rPr lang="en-US" b="1"/>
              <a:t>Today</a:t>
            </a:r>
            <a:r>
              <a:rPr lang="en-US"/>
              <a:t> – Elia Group is a </a:t>
            </a:r>
            <a:r>
              <a:rPr lang="en-US" b="1"/>
              <a:t>leading European transmission system operator</a:t>
            </a:r>
            <a:r>
              <a:rPr lang="en-US"/>
              <a:t>, managing high-voltage grids in Belgium and part of Germany, enabling energy transition through interconnections, offshore wind integration, and grid </a:t>
            </a:r>
            <a:r>
              <a:rPr lang="en-US" err="1"/>
              <a:t>digitalisation</a:t>
            </a:r>
            <a:r>
              <a:rPr lang="en-US"/>
              <a:t>.</a:t>
            </a:r>
          </a:p>
          <a:p>
            <a:r>
              <a:rPr lang="en-US"/>
              <a:t>Headquartered in </a:t>
            </a:r>
            <a:r>
              <a:rPr lang="en-US" b="1"/>
              <a:t>Brussels</a:t>
            </a:r>
            <a:r>
              <a:rPr lang="en-US"/>
              <a:t>, listed on </a:t>
            </a:r>
            <a:r>
              <a:rPr lang="en-US" b="1"/>
              <a:t>Euronext Brussels</a:t>
            </a:r>
            <a:r>
              <a:rPr lang="en-US"/>
              <a:t>.</a:t>
            </a:r>
          </a:p>
          <a:p>
            <a:r>
              <a:rPr lang="en-US"/>
              <a:t>Majority shareholder: </a:t>
            </a:r>
            <a:r>
              <a:rPr lang="en-US" b="1"/>
              <a:t>Publi-T</a:t>
            </a:r>
            <a:endParaRPr lang="en-US"/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28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3EAB-5DAD-9B56-372A-98AE3FC3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F5D75-ACA6-C78D-3290-D08C5497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B8B30-8626-15A7-514A-BB4514B40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9478-F45C-6504-01E5-FBBFC399B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5BF0-3D51-4747-9D20-CE4DB12E4A7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57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AC517-B988-EB68-8BAC-925B8C42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715FCC8-49F3-DA7C-D48E-D96CC614E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32E5A1-436D-5DAD-AB61-F9E63D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773E98-2CD4-4896-A8D4-721A101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BCCD98-667F-C1AA-3F92-6A4B851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323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09A12-F89E-8C75-46BD-2D9B0721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165141-0061-579D-91C9-66A577F9E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0BF015-D3A6-E932-D45E-2155C8D4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7F2026-EBD9-14E0-ECF9-9FD50B26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E25C6A-274B-2F87-37F0-B01D04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42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68690B-1FE4-5378-5250-AF6AC74C2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CD605D-8B21-C317-340A-11D26EC3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270A5-8991-CAED-AD4F-FCA60097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45DB4-94EF-F96B-1B89-C6FA1806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ED165D-6C26-FE9A-A313-D5FA8896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1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D74-CFC0-5AAD-0DBA-4DAE2FE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E51AA-1826-D5A4-4D74-A387839E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1CC4B-E962-E33F-B794-ED573FCF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9002-D3F4-0B35-B8C1-52338A2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370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1D21-EFE2-BA02-4562-FCDC060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78237D-D423-2D73-C4FF-7137A03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2D613-3ABC-6C9C-AAF0-28156D9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35B855-4A0E-2D07-328D-8DB4761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777F-5E77-5BD5-24C1-F2CCC1BC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111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10792-05AE-BC19-2B74-E3F8EB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7F92F7-C619-6432-8C30-11F29A9C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A89C8-7D22-1FFD-A6BF-2301B8B4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7AB5B-906F-0094-6232-F56E4D8E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BB81CA-0192-9646-9C81-51CB3098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033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1FD50-0C59-C417-55E1-5B3A891E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72CF92-7358-3C54-F5F6-E2907BA7A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CD0E01-57D7-1ED1-25CB-80AF4919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8A1F70-CB2A-3596-2FF6-A5518EB7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DEAD15-42FE-9533-E17D-C8D552AA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1BE3A8-C2AB-BD02-4381-014E1BAE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22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AE3E7-3791-865B-3F8B-F0364AA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289837-11C1-D555-A7C5-13704B5A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C8E3B0-F466-2639-BB83-F754FBE4B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29B61-B828-DAE9-43BD-D83CFD77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95B215-8D9C-8203-3A79-6B052A6E9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22EA28-84C7-1A06-ACB3-6131D7C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C2FCF4A-C584-0AD6-787A-DE0731DF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C2CE877-1AB5-5219-5331-E750DF8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326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DD5A-C047-F8D0-DA7E-19329467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DD8A31-6EFC-CFB6-C096-C1FB86C6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63919A-4AC8-2939-3A78-BC0128E1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690A0E-097A-7DDE-A49E-22FF894B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30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5ECDA8F-593F-DEC1-EB1E-019275C6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A989CE3-ABEA-CBC6-17DC-301A91C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5E20E-9A75-6809-639D-6BF508F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15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50C39-B327-A6CA-9BA1-8A6D4C15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1A3E1-63CD-AA3E-9B0E-912E88F1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A25E0A-0902-85F9-601D-04F8AFDD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B2E31D-5342-EC7F-E643-58EE8699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4D4488-8B90-86E5-8C03-7E4B8F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3F28CB5-5AD3-1F16-2D64-D41D4CA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13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DB5E9-EA15-D30B-3C35-42A9BBF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281E37-FB05-E021-874C-01D79EEDD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42E8BD-AD00-F1CA-03F5-2675F2AC1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2E5033-4861-59E4-CE97-FFC9C32B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FFDCAE-789C-84DA-F97A-AF00B647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AFDC7F-2710-035E-BB0A-DDC96F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284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3C29633-190A-0197-3DA9-EC8DFAB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01B5E-4E2B-A6DB-5925-B2EC519E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6AF50-A528-B12A-96B0-868A2F26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C89BB1-5A5B-4779-81CE-BF22AFA9B40A}" type="datetimeFigureOut">
              <a:rPr lang="nl-BE" smtClean="0"/>
              <a:t>13/11/2025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8E766-20E7-FFEB-BB73-3728F1434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F1833D-C567-A08F-A4C3-DA00B204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A8FF3-608E-4A35-AC1D-F2A02A681AE9}" type="slidenum">
              <a:rPr lang="nl-BE" smtClean="0"/>
              <a:t>‹nr.›</a:t>
            </a:fld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B9325-F9AB-0E8D-505A-AD1065F024E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2857" y="1379372"/>
            <a:ext cx="10520943" cy="6606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38EE0-8464-5FE4-4025-D7C4D74A03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93" y="6176963"/>
            <a:ext cx="9128907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88C-6579-EE81-3DA4-6DC8DFA250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18520" y="6176963"/>
            <a:ext cx="3352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023A86-F80F-76D3-C672-8C771FC488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33800" y="5710404"/>
            <a:ext cx="933119" cy="9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share.google/JedfxArQivTtbPlep" TargetMode="Externa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mber-energy.org/app/uploads/2025/06/Grids-for-data-centres-in-Europ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news.com/2025/10/10/in-the-dark-spains-electricity-grid-operator-warns-country-could-be-heading-for-another-b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mber-energy.org/app/uploads/2025/06/Grids-for-data-centres-in-Europe.pdf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mber-energy.org/app/uploads/2025/06/Grids-for-data-centres-in-Europe.pdf" TargetMode="External"/><Relationship Id="rId3" Type="http://schemas.openxmlformats.org/officeDocument/2006/relationships/hyperlink" Target="https://stockanalysis.com/" TargetMode="External"/><Relationship Id="rId7" Type="http://schemas.openxmlformats.org/officeDocument/2006/relationships/hyperlink" Target="https://www.eliagroup.eu/" TargetMode="External"/><Relationship Id="rId2" Type="http://schemas.openxmlformats.org/officeDocument/2006/relationships/hyperlink" Target="https://blog.checkpoint.com/research/global-cyber-attacks-surge-21-in-q2-2025-europe-experiences-the-highest-increase-of-all-reg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scal.ai/" TargetMode="External"/><Relationship Id="rId5" Type="http://schemas.openxmlformats.org/officeDocument/2006/relationships/hyperlink" Target="https://www.alphaspread.com/dashboard" TargetMode="External"/><Relationship Id="rId4" Type="http://schemas.openxmlformats.org/officeDocument/2006/relationships/hyperlink" Target="https://simplywall.st/dashboard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B099-3678-56D7-4D13-00368100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684774" cy="1655762"/>
          </a:xfrm>
        </p:spPr>
        <p:txBody>
          <a:bodyPr>
            <a:normAutofit/>
          </a:bodyPr>
          <a:lstStyle/>
          <a:p>
            <a: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Flow </a:t>
            </a:r>
            <a:r>
              <a:rPr lang="nl-BE" sz="7200" b="1" cap="all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Traders</a:t>
            </a:r>
            <a:endParaRPr lang="nl-BE" sz="7200" b="1" cap="all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8EF02-DF1E-4CA0-A16A-719DCC97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9" y="3602038"/>
            <a:ext cx="1060830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sz="4400" cap="small">
                <a:ln w="3175">
                  <a:noFill/>
                </a:ln>
                <a:solidFill>
                  <a:schemeClr val="bg1"/>
                </a:solidFill>
                <a:latin typeface="Lato"/>
                <a:ea typeface="Lato"/>
                <a:cs typeface="Lato"/>
              </a:rPr>
              <a:t>Casper Bekaert &amp; Wout Jonckheere </a:t>
            </a:r>
            <a:endParaRPr lang="nl-NL">
              <a:solidFill>
                <a:schemeClr val="bg1"/>
              </a:solidFill>
            </a:endParaRPr>
          </a:p>
          <a:p>
            <a:r>
              <a:rPr lang="nl-BE" sz="4400" cap="small">
                <a:ln w="3175">
                  <a:noFill/>
                </a:ln>
                <a:solidFill>
                  <a:schemeClr val="bg1"/>
                </a:solidFill>
                <a:latin typeface="Lato"/>
                <a:ea typeface="Lato"/>
                <a:cs typeface="Lato"/>
              </a:rPr>
              <a:t>2025-2026</a:t>
            </a:r>
            <a:endParaRPr lang="nl-B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4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244FE83-3880-37DF-BC0A-1CE2BDD8A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01" y="1516283"/>
            <a:ext cx="11101398" cy="5064756"/>
          </a:xfrm>
        </p:spPr>
      </p:pic>
    </p:spTree>
    <p:extLst>
      <p:ext uri="{BB962C8B-B14F-4D97-AF65-F5344CB8AC3E}">
        <p14:creationId xmlns:p14="http://schemas.microsoft.com/office/powerpoint/2010/main" val="207240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AA78-CA1B-0759-28D2-A6112518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B667B7-29A7-37CD-4DF1-D7B4403F4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858" y="856875"/>
            <a:ext cx="11816284" cy="4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7813D1-A248-E93C-F5E7-47A6E09C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BA54-2180-CBBF-8AE6-612E9B37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03130-AB55-A198-494A-41BCE2FF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" y="1372765"/>
            <a:ext cx="12142555" cy="31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F8945-266B-2460-7B8C-56D980CA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791CE-65F4-1A2B-0A48-4800A286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C27D6-19A2-FB90-8F10-201116AC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5" y="1372766"/>
            <a:ext cx="12053105" cy="31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209ED-A968-199C-A30F-1822970E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Kosten overview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8DF208F-453E-E2A6-0BEA-84FE494E8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4709"/>
            <a:ext cx="12148936" cy="3692324"/>
          </a:xfrm>
        </p:spPr>
      </p:pic>
    </p:spTree>
    <p:extLst>
      <p:ext uri="{BB962C8B-B14F-4D97-AF65-F5344CB8AC3E}">
        <p14:creationId xmlns:p14="http://schemas.microsoft.com/office/powerpoint/2010/main" val="383733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FA21A-1105-B518-FF71-5B11A8D3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699"/>
            <a:ext cx="10515600" cy="1007641"/>
          </a:xfrm>
        </p:spPr>
        <p:txBody>
          <a:bodyPr>
            <a:normAutofit fontScale="90000"/>
          </a:bodyPr>
          <a:lstStyle/>
          <a:p>
            <a:r>
              <a:rPr lang="nl-BE" altLang="nl-BE" b="1">
                <a:solidFill>
                  <a:srgbClr val="000000"/>
                </a:solidFill>
                <a:latin typeface="Arial" panose="020B0604020202020204" pitchFamily="34" charset="0"/>
              </a:rPr>
              <a:t>Kwartaalcijfers / trading update: kwartaal 2025</a:t>
            </a:r>
            <a:br>
              <a:rPr lang="nl-BE" altLang="nl-BE">
                <a:latin typeface="Arial" panose="020B0604020202020204" pitchFamily="34" charset="0"/>
              </a:rPr>
            </a:br>
            <a:endParaRPr lang="nl-B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B4087D-6FBD-3514-5B45-93A2769E6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856" y="1968828"/>
            <a:ext cx="1170736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 Traders rapporteerde netto handelsinkomsten van </a:t>
            </a:r>
            <a:r>
              <a:rPr kumimoji="0" lang="nl-BE" altLang="nl-BE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€ 140,2 miljoen</a:t>
            </a: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een stijging van ~10 % t.o.v. Q1 2024. De totale inkomsten kwamen uit op </a:t>
            </a:r>
            <a:r>
              <a:rPr kumimoji="0" lang="nl-BE" altLang="nl-BE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€ 135,1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nl-BE" altLang="nl-BE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miljoen</a:t>
            </a: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wat een groei van ~4 % betekent vergeleken met het jaar ervoor. </a:t>
            </a:r>
            <a:endParaRPr lang="nl-BE" altLang="nl-BE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 ETP-handelswaarde (ETP = exchange-traded products) steeg met ~24 % naar € 507 miljard. </a:t>
            </a:r>
            <a:endParaRPr lang="nl-BE" altLang="nl-BE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 winst nam af: netto winst € 36,3 miljoen in Q1 2025, wat ~21 % lager is dan in Q1 2024.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schermopname, Perceel, Lettertype&#10;&#10;Door AI gegenereerde inhoud is mogelijk onjuist.">
            <a:extLst>
              <a:ext uri="{FF2B5EF4-FFF2-40B4-BE49-F238E27FC236}">
                <a16:creationId xmlns:a16="http://schemas.microsoft.com/office/drawing/2014/main" id="{DA822FAA-EA65-F24B-C9D2-D6C453CA2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2" y="373853"/>
            <a:ext cx="10109094" cy="60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Peers (optioneel)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2865A-4488-745F-EAA6-555D95B3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2E42F-A881-8E5D-D8F0-28B42E13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3" y="533400"/>
            <a:ext cx="12232857" cy="58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7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7EA6CB44-FD45-F300-36BE-7A244AF862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2448843135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1875762527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19403559"/>
                    </a:ext>
                  </a:extLst>
                </a:gridCol>
                <a:gridCol w="2710543">
                  <a:extLst>
                    <a:ext uri="{9D8B030D-6E8A-4147-A177-3AD203B41FA5}">
                      <a16:colId xmlns:a16="http://schemas.microsoft.com/office/drawing/2014/main" val="182443886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r>
                        <a:rPr lang="nl-BE" b="1"/>
                        <a:t>Sterktes</a:t>
                      </a:r>
                      <a:endParaRPr lang="nl-B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Zwaktes</a:t>
                      </a:r>
                      <a:endParaRPr lang="nl-B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Kansen</a:t>
                      </a:r>
                      <a:endParaRPr lang="nl-B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Bedreigingen</a:t>
                      </a:r>
                      <a:endParaRPr lang="nl-B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102042"/>
                  </a:ext>
                </a:extLst>
              </a:tr>
              <a:tr h="1088628">
                <a:tc>
                  <a:txBody>
                    <a:bodyPr/>
                    <a:lstStyle/>
                    <a:p>
                      <a:r>
                        <a:rPr lang="nl-NL"/>
                        <a:t>Technologische voorsprong met geavanceerde algoritmen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/>
                        <a:t>Sterke afhankelijkheid van marktvolatiliteit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/>
                        <a:t>Groei in digitale activa zoals crypto en DeFi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Afhankelijkheid van marktvolatiliteit</a:t>
                      </a:r>
                    </a:p>
                    <a:p>
                      <a:endParaRPr lang="nl-B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96344"/>
                  </a:ext>
                </a:extLst>
              </a:tr>
              <a:tr h="1088628">
                <a:tc>
                  <a:txBody>
                    <a:bodyPr/>
                    <a:lstStyle/>
                    <a:p>
                      <a:r>
                        <a:rPr lang="nl-NL"/>
                        <a:t>Wereldwijde aanwezigheid (Amsterdam, NY, Singapore,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/>
                        <a:t>Hoge concurrentiedruk in de sector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/>
                        <a:t>Toenemende vraag naar ESG-beleggingen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Cyberbeveiligingsrisico’s</a:t>
                      </a:r>
                    </a:p>
                    <a:p>
                      <a:r>
                        <a:rPr lang="nl-BE"/>
                        <a:t>Verlies van toegang tot bepaalde exchanges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139297"/>
                  </a:ext>
                </a:extLst>
              </a:tr>
              <a:tr h="837406">
                <a:tc>
                  <a:txBody>
                    <a:bodyPr/>
                    <a:lstStyle/>
                    <a:p>
                      <a:r>
                        <a:rPr lang="nl-BE"/>
                        <a:t>ESG-betrokkenheid en duurzame initiatieven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/>
                        <a:t>Risico op technologische storingen of veroudering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/>
                        <a:t>Innovaties in machine </a:t>
                      </a:r>
                      <a:r>
                        <a:rPr lang="nl-BE" err="1"/>
                        <a:t>learning</a:t>
                      </a:r>
                      <a:r>
                        <a:rPr lang="nl-BE"/>
                        <a:t> en data-analyse,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/>
                        <a:t>Verminderde handelsvolumes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06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28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Conclusie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Gunstig Marktklimaat</a:t>
            </a:r>
          </a:p>
          <a:p>
            <a:pPr lvl="1"/>
            <a:r>
              <a:rPr lang="nl-BE"/>
              <a:t>-&gt;</a:t>
            </a:r>
            <a:r>
              <a:rPr lang="nl-BE" err="1"/>
              <a:t>Trump</a:t>
            </a:r>
            <a:endParaRPr lang="nl-BE"/>
          </a:p>
          <a:p>
            <a:r>
              <a:rPr lang="nl-BE"/>
              <a:t>Inspelen op markt</a:t>
            </a:r>
          </a:p>
          <a:p>
            <a:r>
              <a:rPr lang="nl-BE"/>
              <a:t>Aantrekkelijke P/E</a:t>
            </a:r>
          </a:p>
          <a:p>
            <a:r>
              <a:rPr lang="nl-BE"/>
              <a:t>Aantrekkelijke Waardering</a:t>
            </a:r>
          </a:p>
          <a:p>
            <a:r>
              <a:rPr lang="nl-BE"/>
              <a:t>Hedge tegen angst en turbulente tijden</a:t>
            </a:r>
          </a:p>
          <a:p>
            <a:r>
              <a:rPr lang="nl-BE"/>
              <a:t>Technologische voorsprong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794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</p:spPr>
        <p:txBody>
          <a:bodyPr anchor="ctr">
            <a:normAutofit/>
          </a:bodyPr>
          <a:lstStyle/>
          <a:p>
            <a:r>
              <a:rPr lang="nl-BE"/>
              <a:t>Korte inleiding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l-BE"/>
              <a:t>Nederlands</a:t>
            </a:r>
          </a:p>
          <a:p>
            <a:r>
              <a:rPr lang="nl-BE"/>
              <a:t>Market maker</a:t>
            </a:r>
          </a:p>
          <a:p>
            <a:pPr lvl="1"/>
            <a:r>
              <a:rPr lang="nl-BE" sz="2800" err="1"/>
              <a:t>Liquidity</a:t>
            </a:r>
            <a:r>
              <a:rPr lang="nl-BE" sz="2800"/>
              <a:t> provider</a:t>
            </a:r>
          </a:p>
          <a:p>
            <a:r>
              <a:rPr lang="nl-BE"/>
              <a:t>Financiële dienstverlening</a:t>
            </a:r>
          </a:p>
          <a:p>
            <a:r>
              <a:rPr lang="nl-BE"/>
              <a:t>Personeel laag salaris -&gt; Veel bonus </a:t>
            </a:r>
          </a:p>
          <a:p>
            <a:pPr marL="0" indent="0">
              <a:buNone/>
            </a:pPr>
            <a:endParaRPr lang="nl-BE"/>
          </a:p>
        </p:txBody>
      </p:sp>
      <p:pic>
        <p:nvPicPr>
          <p:cNvPr id="2050" name="Picture 2" descr="Flow Traders: vacatures | LinkedIn">
            <a:extLst>
              <a:ext uri="{FF2B5EF4-FFF2-40B4-BE49-F238E27FC236}">
                <a16:creationId xmlns:a16="http://schemas.microsoft.com/office/drawing/2014/main" id="{5CA93E68-E651-C348-8F31-1D473D8A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8906" y="1372766"/>
            <a:ext cx="4230970" cy="423097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8544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Voorstel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30 aandelen aan 25 </a:t>
            </a:r>
            <a:r>
              <a:rPr lang="nl-BE" err="1"/>
              <a:t>marktpijs</a:t>
            </a:r>
            <a:endParaRPr lang="nl-BE"/>
          </a:p>
          <a:p>
            <a:pPr marL="0" indent="0">
              <a:buNone/>
            </a:pPr>
            <a:r>
              <a:rPr lang="nl-BE"/>
              <a:t>32 euro/aandeel </a:t>
            </a:r>
            <a:r>
              <a:rPr lang="nl-BE" err="1"/>
              <a:t>trailing</a:t>
            </a:r>
            <a:r>
              <a:rPr lang="nl-BE"/>
              <a:t> stop met 0.8 afstand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373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B099-3678-56D7-4D13-00368100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613" y="1854201"/>
            <a:ext cx="9684774" cy="1655762"/>
          </a:xfrm>
        </p:spPr>
        <p:txBody>
          <a:bodyPr>
            <a:normAutofit/>
          </a:bodyPr>
          <a:lstStyle/>
          <a:p>
            <a:r>
              <a:rPr lang="nl-BE" sz="72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ato Black" panose="020F0A02020204030203" pitchFamily="34" charset="0"/>
              </a:rPr>
              <a:t>Elia group sa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8EF02-DF1E-4CA0-A16A-719DCC97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490" y="3944938"/>
            <a:ext cx="10491020" cy="1655762"/>
          </a:xfrm>
        </p:spPr>
        <p:txBody>
          <a:bodyPr anchor="b">
            <a:normAutofit/>
          </a:bodyPr>
          <a:lstStyle/>
          <a:p>
            <a:r>
              <a:rPr lang="nl-BE" sz="4400" cap="small">
                <a:ln w="3175">
                  <a:noFill/>
                </a:ln>
                <a:solidFill>
                  <a:schemeClr val="bg1"/>
                </a:solidFill>
                <a:latin typeface="Lato" panose="020F0502020204030203" pitchFamily="34" charset="0"/>
              </a:rPr>
              <a:t>William Pieters		2025-2026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63439-D489-287F-8391-95CD07A5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2"/>
            <a:ext cx="12192000" cy="68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13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64AF-3ECC-1334-707F-4A648379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244337"/>
                </a:solidFill>
                <a:latin typeface="Lato Black" panose="020F0A02020204030203" pitchFamily="34" charset="0"/>
              </a:rPr>
              <a:t>Actua</a:t>
            </a:r>
            <a:r>
              <a:rPr lang="en-US">
                <a:solidFill>
                  <a:srgbClr val="244337"/>
                </a:solidFill>
                <a:latin typeface="Lato Black" panose="020F0A02020204030203" pitchFamily="34" charset="0"/>
              </a:rPr>
              <a:t> - TSO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9F9A9-5DDE-C5C5-AD02-03E84647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378" y="1518007"/>
            <a:ext cx="7133244" cy="44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9C2A-4D77-AA0C-0B74-87D729D6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244337"/>
                </a:solidFill>
                <a:latin typeface="Lato Black" panose="020F0A02020204030203" pitchFamily="34" charset="0"/>
              </a:rPr>
              <a:t>Actua</a:t>
            </a:r>
            <a:r>
              <a:rPr lang="en-US">
                <a:solidFill>
                  <a:srgbClr val="244337"/>
                </a:solidFill>
                <a:latin typeface="Lato Black" panose="020F0A02020204030203" pitchFamily="34" charset="0"/>
              </a:rPr>
              <a:t> -TSO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AB8A9-3C1A-EFA4-3C3D-8E140CAFA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141" y="1450148"/>
            <a:ext cx="5145579" cy="4658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63783-621A-EB6C-0CA9-99E909436FC0}"/>
              </a:ext>
            </a:extLst>
          </p:cNvPr>
          <p:cNvSpPr txBox="1"/>
          <p:nvPr/>
        </p:nvSpPr>
        <p:spPr>
          <a:xfrm>
            <a:off x="7880465" y="5444836"/>
            <a:ext cx="20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Luxembourg Times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72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Korte inleiding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4665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België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Duitsland</a:t>
            </a:r>
            <a:endParaRPr lang="en-US"/>
          </a:p>
          <a:p>
            <a:r>
              <a:rPr lang="en-US" err="1"/>
              <a:t>Sinds</a:t>
            </a:r>
            <a:r>
              <a:rPr lang="en-US"/>
              <a:t> (1937) 2001 – </a:t>
            </a:r>
            <a:r>
              <a:rPr lang="en-US" err="1"/>
              <a:t>combinatie</a:t>
            </a:r>
            <a:r>
              <a:rPr lang="en-US"/>
              <a:t> van grid </a:t>
            </a:r>
            <a:r>
              <a:rPr lang="en-US" err="1"/>
              <a:t>Electrabel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SPE (</a:t>
            </a:r>
            <a:r>
              <a:rPr lang="en-US" err="1"/>
              <a:t>Luminus</a:t>
            </a:r>
            <a:r>
              <a:rPr lang="en-US"/>
              <a:t>)</a:t>
            </a:r>
          </a:p>
          <a:p>
            <a:r>
              <a:rPr lang="en-US"/>
              <a:t>4020 </a:t>
            </a:r>
            <a:r>
              <a:rPr lang="en-US" err="1"/>
              <a:t>werknemers</a:t>
            </a:r>
            <a:endParaRPr lang="en-US"/>
          </a:p>
          <a:p>
            <a:r>
              <a:rPr lang="en-US" err="1"/>
              <a:t>Hoofdzetel</a:t>
            </a:r>
            <a:r>
              <a:rPr lang="en-US"/>
              <a:t> in Brussel</a:t>
            </a:r>
          </a:p>
          <a:p>
            <a:r>
              <a:rPr lang="en-US"/>
              <a:t>TSO (Transmission System Operator)</a:t>
            </a:r>
          </a:p>
          <a:p>
            <a:r>
              <a:rPr lang="en-US"/>
              <a:t>(</a:t>
            </a:r>
            <a:r>
              <a:rPr lang="en-US" err="1"/>
              <a:t>Duurzame</a:t>
            </a:r>
            <a:r>
              <a:rPr lang="en-US"/>
              <a:t>) </a:t>
            </a:r>
            <a:r>
              <a:rPr lang="en-US" err="1"/>
              <a:t>energieproducent</a:t>
            </a:r>
            <a:endParaRPr lang="en-US"/>
          </a:p>
          <a:p>
            <a:r>
              <a:rPr lang="en-US"/>
              <a:t>Publi-T </a:t>
            </a:r>
            <a:r>
              <a:rPr lang="en-US" err="1"/>
              <a:t>bezit</a:t>
            </a:r>
            <a:r>
              <a:rPr lang="en-US"/>
              <a:t> </a:t>
            </a:r>
            <a:r>
              <a:rPr lang="en-US" err="1"/>
              <a:t>grootste</a:t>
            </a:r>
            <a:r>
              <a:rPr lang="en-US"/>
              <a:t> </a:t>
            </a:r>
            <a:r>
              <a:rPr lang="en-US" err="1"/>
              <a:t>aandeel</a:t>
            </a:r>
            <a:r>
              <a:rPr lang="en-US"/>
              <a:t> (44,87%)</a:t>
            </a:r>
          </a:p>
          <a:p>
            <a:r>
              <a:rPr lang="en-US"/>
              <a:t>Monopolist </a:t>
            </a:r>
            <a:r>
              <a:rPr lang="en-US" err="1"/>
              <a:t>bij</a:t>
            </a:r>
            <a:r>
              <a:rPr lang="en-US"/>
              <a:t> wet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0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5B7C14AA-0D41-4CD3-208C-7BECF9CD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58108"/>
            <a:ext cx="11582399" cy="6103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3FAF30-D3A0-6594-E995-6CC4B270E293}"/>
                  </a:ext>
                </a:extLst>
              </p14:cNvPr>
              <p14:cNvContentPartPr/>
              <p14:nvPr/>
            </p14:nvContentPartPr>
            <p14:xfrm>
              <a:off x="10332240" y="528600"/>
              <a:ext cx="1258200" cy="405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3FAF30-D3A0-6594-E995-6CC4B270E2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9222" y="465656"/>
                <a:ext cx="1383876" cy="53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E19689-DF4F-39AE-AEA4-BDE8DEED60FC}"/>
                  </a:ext>
                </a:extLst>
              </p14:cNvPr>
              <p14:cNvContentPartPr/>
              <p14:nvPr/>
            </p14:nvContentPartPr>
            <p14:xfrm>
              <a:off x="10224240" y="590880"/>
              <a:ext cx="602640" cy="27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E19689-DF4F-39AE-AEA4-BDE8DEED60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1240" y="527797"/>
                <a:ext cx="728280" cy="4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1EA4D6-9173-F7FE-5451-F9C497653515}"/>
                  </a:ext>
                </a:extLst>
              </p14:cNvPr>
              <p14:cNvContentPartPr/>
              <p14:nvPr/>
            </p14:nvContentPartPr>
            <p14:xfrm>
              <a:off x="10143240" y="375240"/>
              <a:ext cx="1488600" cy="790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1EA4D6-9173-F7FE-5451-F9C4976535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0240" y="312240"/>
                <a:ext cx="1614240" cy="9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59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B48E13C-199D-C5FE-A138-E7455803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02"/>
          <a:stretch>
            <a:fillRect/>
          </a:stretch>
        </p:blipFill>
        <p:spPr>
          <a:xfrm>
            <a:off x="2216075" y="83457"/>
            <a:ext cx="7214796" cy="6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7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Geschiedenis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Oprichting</a:t>
            </a:r>
            <a:endParaRPr lang="en-US"/>
          </a:p>
          <a:p>
            <a:pPr lvl="1"/>
            <a:r>
              <a:rPr lang="en-US"/>
              <a:t>1937: </a:t>
            </a:r>
            <a:r>
              <a:rPr lang="en-US" err="1"/>
              <a:t>ontwikkeling</a:t>
            </a:r>
            <a:r>
              <a:rPr lang="en-US"/>
              <a:t> </a:t>
            </a:r>
            <a:r>
              <a:rPr lang="en-US" err="1"/>
              <a:t>Belgische</a:t>
            </a:r>
            <a:r>
              <a:rPr lang="en-US"/>
              <a:t> high-voltage grid (locale </a:t>
            </a:r>
            <a:r>
              <a:rPr lang="en-US" err="1"/>
              <a:t>bedrijven</a:t>
            </a:r>
            <a:r>
              <a:rPr lang="en-US"/>
              <a:t>)</a:t>
            </a:r>
          </a:p>
          <a:p>
            <a:pPr lvl="1"/>
            <a:r>
              <a:rPr lang="en-US"/>
              <a:t>1999: </a:t>
            </a:r>
            <a:r>
              <a:rPr lang="en-US" err="1"/>
              <a:t>België</a:t>
            </a:r>
            <a:r>
              <a:rPr lang="en-US"/>
              <a:t> </a:t>
            </a:r>
            <a:r>
              <a:rPr lang="en-US" err="1"/>
              <a:t>implementeert</a:t>
            </a:r>
            <a:r>
              <a:rPr lang="en-US"/>
              <a:t> EU Electricity Directive 96/92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en-US" err="1"/>
              <a:t>scheiding</a:t>
            </a:r>
            <a:r>
              <a:rPr lang="en-US"/>
              <a:t> </a:t>
            </a:r>
            <a:r>
              <a:rPr lang="en-US" err="1"/>
              <a:t>elektriciteitsproductie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–</a:t>
            </a:r>
            <a:r>
              <a:rPr lang="en-US" err="1"/>
              <a:t>transmissie</a:t>
            </a:r>
            <a:endParaRPr lang="en-US"/>
          </a:p>
          <a:p>
            <a:pPr lvl="1"/>
            <a:r>
              <a:rPr lang="en-US"/>
              <a:t>2001: Elia </a:t>
            </a:r>
            <a:r>
              <a:rPr lang="en-US" err="1"/>
              <a:t>geboren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SPE (</a:t>
            </a:r>
            <a:r>
              <a:rPr lang="en-US" err="1"/>
              <a:t>Luminus</a:t>
            </a:r>
            <a:r>
              <a:rPr lang="en-US"/>
              <a:t>)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Electrabel</a:t>
            </a:r>
            <a:endParaRPr lang="en-US"/>
          </a:p>
          <a:p>
            <a:pPr lvl="1"/>
            <a:r>
              <a:rPr lang="en-US"/>
              <a:t>2002: Elia </a:t>
            </a:r>
            <a:r>
              <a:rPr lang="en-US" err="1"/>
              <a:t>officiële</a:t>
            </a:r>
            <a:r>
              <a:rPr lang="en-US"/>
              <a:t> </a:t>
            </a:r>
            <a:r>
              <a:rPr lang="en-US" err="1"/>
              <a:t>nationale</a:t>
            </a:r>
            <a:r>
              <a:rPr lang="en-US"/>
              <a:t> TSO</a:t>
            </a:r>
          </a:p>
          <a:p>
            <a:pPr lvl="1"/>
            <a:r>
              <a:rPr lang="en-US"/>
              <a:t>2005: </a:t>
            </a:r>
            <a:r>
              <a:rPr lang="en-US" err="1"/>
              <a:t>Beursnotatie</a:t>
            </a:r>
            <a:r>
              <a:rPr lang="en-US"/>
              <a:t> Elia</a:t>
            </a:r>
          </a:p>
          <a:p>
            <a:pPr lvl="1"/>
            <a:r>
              <a:rPr lang="en-US"/>
              <a:t>2020: </a:t>
            </a:r>
            <a:r>
              <a:rPr lang="en-US" err="1"/>
              <a:t>herstructurering</a:t>
            </a:r>
            <a:r>
              <a:rPr lang="en-US"/>
              <a:t> tot Elia Group SA/NV, holding met </a:t>
            </a:r>
            <a:r>
              <a:rPr lang="en-US" err="1"/>
              <a:t>toezicht</a:t>
            </a:r>
            <a:r>
              <a:rPr lang="en-US"/>
              <a:t> op ETB </a:t>
            </a:r>
            <a:r>
              <a:rPr lang="en-US" err="1"/>
              <a:t>en</a:t>
            </a:r>
            <a:r>
              <a:rPr lang="en-US"/>
              <a:t> 50Hertz</a:t>
            </a:r>
          </a:p>
        </p:txBody>
      </p:sp>
    </p:spTree>
    <p:extLst>
      <p:ext uri="{BB962C8B-B14F-4D97-AF65-F5344CB8AC3E}">
        <p14:creationId xmlns:p14="http://schemas.microsoft.com/office/powerpoint/2010/main" val="1735958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199CF-067E-D2AD-943F-2C1B2BCA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6285-4372-9C11-B1A9-FA8BCAE9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Geschiedenis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2508-33CB-6974-A7DC-98F34F0E8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Belangrijke</a:t>
            </a:r>
            <a:r>
              <a:rPr lang="en-US"/>
              <a:t> </a:t>
            </a:r>
            <a:r>
              <a:rPr lang="en-US" err="1"/>
              <a:t>overnames</a:t>
            </a:r>
            <a:endParaRPr lang="en-US"/>
          </a:p>
          <a:p>
            <a:pPr lvl="1"/>
            <a:r>
              <a:rPr lang="en-US"/>
              <a:t>2010: 60% van Duits </a:t>
            </a:r>
            <a:r>
              <a:rPr lang="en-US" err="1"/>
              <a:t>transmissiebedrijf</a:t>
            </a:r>
            <a:r>
              <a:rPr lang="en-US"/>
              <a:t> 50Hertz</a:t>
            </a:r>
          </a:p>
          <a:p>
            <a:pPr lvl="1"/>
            <a:r>
              <a:rPr lang="en-US"/>
              <a:t>2018: 20% extra van 50Hertz (80% </a:t>
            </a:r>
            <a:r>
              <a:rPr lang="en-US" err="1"/>
              <a:t>totaal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425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5E5BE677-A033-2CDE-4070-F60F6AE1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1" y="85258"/>
            <a:ext cx="8218577" cy="6687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73859-C688-BDF1-1B36-8BE490B55F78}"/>
              </a:ext>
            </a:extLst>
          </p:cNvPr>
          <p:cNvSpPr txBox="1"/>
          <p:nvPr/>
        </p:nvSpPr>
        <p:spPr>
          <a:xfrm>
            <a:off x="5922628" y="3347207"/>
            <a:ext cx="10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2010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082FE-7CAC-0246-C3E1-8A95CB9D16BA}"/>
              </a:ext>
            </a:extLst>
          </p:cNvPr>
          <p:cNvSpPr txBox="1"/>
          <p:nvPr/>
        </p:nvSpPr>
        <p:spPr>
          <a:xfrm>
            <a:off x="2835479" y="6342077"/>
            <a:ext cx="83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2001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EACDC-7F61-7110-0771-20C0726EFE7E}"/>
              </a:ext>
            </a:extLst>
          </p:cNvPr>
          <p:cNvSpPr txBox="1"/>
          <p:nvPr/>
        </p:nvSpPr>
        <p:spPr>
          <a:xfrm>
            <a:off x="6753137" y="1702965"/>
            <a:ext cx="83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2018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2D133-CC28-A9D1-4DFA-1FAA6F29B78C}"/>
              </a:ext>
            </a:extLst>
          </p:cNvPr>
          <p:cNvSpPr txBox="1"/>
          <p:nvPr/>
        </p:nvSpPr>
        <p:spPr>
          <a:xfrm>
            <a:off x="2785145" y="1020848"/>
            <a:ext cx="83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2020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8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</p:spPr>
        <p:txBody>
          <a:bodyPr anchor="ctr">
            <a:normAutofit/>
          </a:bodyPr>
          <a:lstStyle/>
          <a:p>
            <a:r>
              <a:rPr lang="nl-BE"/>
              <a:t>Geschiedenis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l-BE"/>
              <a:t>Oprichting 2004 </a:t>
            </a:r>
          </a:p>
          <a:p>
            <a:r>
              <a:rPr lang="nl-BE"/>
              <a:t>Beursgang 2015</a:t>
            </a:r>
          </a:p>
          <a:p>
            <a:r>
              <a:rPr lang="nl-BE"/>
              <a:t>2019 Ook </a:t>
            </a:r>
            <a:r>
              <a:rPr lang="nl-BE" err="1"/>
              <a:t>crypto’s</a:t>
            </a:r>
            <a:endParaRPr lang="nl-BE"/>
          </a:p>
          <a:p>
            <a:r>
              <a:rPr lang="nl-BE"/>
              <a:t>2020 -&gt; Topjaar!</a:t>
            </a:r>
          </a:p>
          <a:p>
            <a:pPr lvl="1"/>
            <a:r>
              <a:rPr lang="nl-BE" sz="2800"/>
              <a:t>Werknemers sliepen zelf op bedrijf</a:t>
            </a:r>
          </a:p>
          <a:p>
            <a:r>
              <a:rPr lang="nl-BE"/>
              <a:t>2022 Oude </a:t>
            </a:r>
            <a:r>
              <a:rPr lang="nl-BE" err="1"/>
              <a:t>managment</a:t>
            </a:r>
            <a:r>
              <a:rPr lang="nl-BE"/>
              <a:t> volledig buiten</a:t>
            </a:r>
          </a:p>
          <a:p>
            <a:endParaRPr lang="en-BE"/>
          </a:p>
        </p:txBody>
      </p:sp>
      <p:pic>
        <p:nvPicPr>
          <p:cNvPr id="1026" name="Picture 2" descr="Omzetdaling Flow Traders aldus consensus analisten | Analist.be">
            <a:extLst>
              <a:ext uri="{FF2B5EF4-FFF2-40B4-BE49-F238E27FC236}">
                <a16:creationId xmlns:a16="http://schemas.microsoft.com/office/drawing/2014/main" id="{A4E9E263-3D6D-D128-912B-66939B5C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2" y="1848133"/>
            <a:ext cx="5595989" cy="31617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2359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Management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15D5D-4A5A-F5D2-08FC-10636BA2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66" b="13267"/>
          <a:stretch>
            <a:fillRect/>
          </a:stretch>
        </p:blipFill>
        <p:spPr>
          <a:xfrm>
            <a:off x="469750" y="1990165"/>
            <a:ext cx="11252499" cy="34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</p:spPr>
        <p:txBody>
          <a:bodyPr anchor="ctr">
            <a:normAutofit/>
          </a:bodyPr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Bedrijfsactiviteiten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CFFD64-883A-5B10-5B4A-4181FF2AA3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732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915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's process&#10;&#10;AI-generated content may be incorrect.">
            <a:extLst>
              <a:ext uri="{FF2B5EF4-FFF2-40B4-BE49-F238E27FC236}">
                <a16:creationId xmlns:a16="http://schemas.microsoft.com/office/drawing/2014/main" id="{FC61A93E-4504-8716-0FB6-267B1FA1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40" y="1718048"/>
            <a:ext cx="4834819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4BDBCE-0C41-BD8B-F9C6-F4FA2D870D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0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none" strike="noStrike" kern="1200" cap="none" spc="0" normalizeH="0" baseline="0" noProof="0">
                <a:ln>
                  <a:noFill/>
                </a:ln>
                <a:solidFill>
                  <a:srgbClr val="244337"/>
                </a:solidFill>
                <a:effectLst/>
                <a:uLnTx/>
                <a:uFillTx/>
                <a:latin typeface="Lato Black" panose="020F0A02020204030203" pitchFamily="34" charset="0"/>
                <a:ea typeface="+mj-ea"/>
                <a:cs typeface="+mj-cs"/>
              </a:rPr>
              <a:t>Bedrijfsactiviteiten - Visie</a:t>
            </a:r>
            <a:endParaRPr kumimoji="0" lang="en-BE" sz="4400" b="0" i="0" u="none" strike="noStrike" kern="1200" cap="none" spc="0" normalizeH="0" baseline="0" noProof="0">
              <a:ln>
                <a:noFill/>
              </a:ln>
              <a:solidFill>
                <a:srgbClr val="244337"/>
              </a:solidFill>
              <a:effectLst/>
              <a:uLnTx/>
              <a:uFillTx/>
              <a:latin typeface="Lato Black" panose="020F0A0202020403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098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641"/>
          </a:xfrm>
        </p:spPr>
        <p:txBody>
          <a:bodyPr anchor="ctr">
            <a:normAutofit/>
          </a:bodyPr>
          <a:lstStyle/>
          <a:p>
            <a:r>
              <a:rPr lang="nl-BE"/>
              <a:t>Financials</a:t>
            </a:r>
            <a:endParaRPr lang="en-B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5083CA-240A-B558-3666-D1806D96BA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4274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3358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E92B-68AC-C8D2-FBBB-703D86FC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Financials</a:t>
            </a:r>
            <a:endParaRPr lang="en-BE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FD84630A-EC06-8177-5DCE-58D4429F8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532" y="1532010"/>
            <a:ext cx="7484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2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DCF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38E90-83B4-C8AE-1628-E926A9C4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3" y="2998695"/>
            <a:ext cx="6099585" cy="308123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12465F-3328-9189-826D-A3D1BC80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683"/>
            <a:ext cx="5378824" cy="3361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E8E28-9BC6-317D-2AF7-FD1EC32B5F38}"/>
              </a:ext>
            </a:extLst>
          </p:cNvPr>
          <p:cNvSpPr txBox="1"/>
          <p:nvPr/>
        </p:nvSpPr>
        <p:spPr>
          <a:xfrm>
            <a:off x="613064" y="4803448"/>
            <a:ext cx="361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Simply Wall Street – 31/12/2024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6CB06-F914-F01D-C078-BF35B2CA10A4}"/>
              </a:ext>
            </a:extLst>
          </p:cNvPr>
          <p:cNvSpPr txBox="1"/>
          <p:nvPr/>
        </p:nvSpPr>
        <p:spPr>
          <a:xfrm>
            <a:off x="6813178" y="2629363"/>
            <a:ext cx="41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AlphaSpread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- </a:t>
            </a:r>
            <a:r>
              <a:rPr kumimoji="0" lang="en-US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actueel</a:t>
            </a:r>
            <a:endParaRPr kumimoji="0" lang="en-BE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412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4749-28F7-1634-6C99-C7B1226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4337"/>
                </a:solidFill>
                <a:latin typeface="Lato Black" panose="020F0A02020204030203" pitchFamily="34" charset="0"/>
              </a:rPr>
              <a:t>DCF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E98FC-FD3F-A340-5139-A35F0290D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166" y="1604738"/>
            <a:ext cx="4565544" cy="2300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B2F8C-0902-2CAB-3B5E-E890C770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66" y="3905025"/>
            <a:ext cx="3246921" cy="1098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A4C29-25F1-F23F-4B23-4E2BCE839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33" y="3905025"/>
            <a:ext cx="2940187" cy="119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2E284-E8FC-0644-D1F0-A1D0FC6D0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292" y="1830305"/>
            <a:ext cx="4219600" cy="2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4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A55C-961B-3CFB-6B9D-5EC3D358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4337"/>
                </a:solidFill>
                <a:latin typeface="Lato Black" panose="020F0A02020204030203" pitchFamily="34" charset="0"/>
              </a:rPr>
              <a:t>Relative</a:t>
            </a:r>
            <a:r>
              <a:rPr lang="en-US"/>
              <a:t> </a:t>
            </a:r>
            <a:r>
              <a:rPr lang="en-US">
                <a:solidFill>
                  <a:srgbClr val="244337"/>
                </a:solidFill>
                <a:latin typeface="Lato Black" panose="020F0A02020204030203" pitchFamily="34" charset="0"/>
              </a:rPr>
              <a:t>Value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0D402-426F-6B5B-3FD3-F5D8BDC5D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481" y="1791217"/>
            <a:ext cx="12210481" cy="243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6E406-611B-20AC-7C5E-0076A02C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13" y="4520173"/>
            <a:ext cx="3227294" cy="1141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CC27E-E058-0BE1-E6D6-2C70F011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68" y="4572714"/>
            <a:ext cx="3119718" cy="10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5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SWOT-analyse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B0FBA7-E7B8-42E7-A6FA-544D1AFA59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0243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31679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393528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36292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92928738"/>
                    </a:ext>
                  </a:extLst>
                </a:gridCol>
              </a:tblGrid>
              <a:tr h="347812">
                <a:tc>
                  <a:txBody>
                    <a:bodyPr/>
                    <a:lstStyle/>
                    <a:p>
                      <a:r>
                        <a:rPr lang="en-US"/>
                        <a:t>Strengths</a:t>
                      </a:r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Weaknesses </a:t>
                      </a:r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Opportunities</a:t>
                      </a:r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Threats</a:t>
                      </a:r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1901"/>
                  </a:ext>
                </a:extLst>
              </a:tr>
              <a:tr h="26586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Zeer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sterke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H1 ’25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volgend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een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zeer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ambitious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businessplan</a:t>
                      </a:r>
                      <a:b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Groei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de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gereguleerde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activabasis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(RAB)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geeft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ademruimte</a:t>
                      </a:r>
                      <a:b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Natuurlijke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monopolist in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België</a:t>
                      </a:r>
                      <a:endParaRPr lang="en-BE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Hoge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schulden</a:t>
                      </a:r>
                      <a:b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u="non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Afhankelijk</a:t>
                      </a:r>
                      <a:r>
                        <a:rPr lang="en-US" sz="1800" i="1" u="non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van </a:t>
                      </a:r>
                      <a:r>
                        <a:rPr lang="en-US" sz="1800" i="1" u="non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overheid</a:t>
                      </a:r>
                      <a:b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Nieuwe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CEO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sinds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15/01/2025</a:t>
                      </a:r>
                      <a:endParaRPr lang="en-BE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u="non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Grotere</a:t>
                      </a:r>
                      <a:r>
                        <a:rPr lang="en-US" sz="1800" i="1" u="non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u="non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druk</a:t>
                      </a:r>
                      <a:r>
                        <a:rPr lang="en-US" sz="1800" i="1" u="non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 het </a:t>
                      </a:r>
                      <a:r>
                        <a:rPr lang="en-US" sz="1800" i="1" u="non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nationale</a:t>
                      </a:r>
                      <a:r>
                        <a:rPr lang="en-US" sz="1800" i="1" u="non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grid</a:t>
                      </a:r>
                      <a:b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‘defense spending’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voor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NAVO</a:t>
                      </a:r>
                      <a:b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COP28 sustainability goals (2030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2050 deadlines)</a:t>
                      </a:r>
                      <a:endParaRPr lang="en-BE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Policies: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schuldafbetaling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interest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kunnen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afwijken</a:t>
                      </a:r>
                      <a:b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Stijgende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hoeveelheid</a:t>
                      </a:r>
                      <a:r>
                        <a:rPr lang="en-US" sz="180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cyber attacks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 April full black-out in </a:t>
                      </a:r>
                      <a:r>
                        <a:rPr lang="en-US" sz="1800" i="1" u="sng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Spanje</a:t>
                      </a:r>
                      <a:endParaRPr lang="en-BE" sz="1800" u="sng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62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29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ata with numbers and text&#10;&#10;AI-generated content may be incorrect.">
            <a:extLst>
              <a:ext uri="{FF2B5EF4-FFF2-40B4-BE49-F238E27FC236}">
                <a16:creationId xmlns:a16="http://schemas.microsoft.com/office/drawing/2014/main" id="{1282A876-4CB7-E23F-BF5A-4FD4C668E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0276" cy="4351338"/>
          </a:xfrm>
        </p:spPr>
      </p:pic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BB0C929-2BA3-896A-8767-6BB81B7F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66" y="0"/>
            <a:ext cx="4927134" cy="334360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25F332-64AE-352F-2703-7B21842E0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06" y="3409674"/>
            <a:ext cx="6489152" cy="27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5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Management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5002916"/>
          </a:xfrm>
        </p:spPr>
        <p:txBody>
          <a:bodyPr>
            <a:normAutofit/>
          </a:bodyPr>
          <a:lstStyle/>
          <a:p>
            <a:r>
              <a:rPr lang="nl-BE"/>
              <a:t>CEO: Thomas Spitz</a:t>
            </a:r>
          </a:p>
          <a:p>
            <a:pPr lvl="1"/>
            <a:r>
              <a:rPr lang="nl-BE"/>
              <a:t>Veel ervaring: QauntCube Middle East</a:t>
            </a:r>
          </a:p>
          <a:p>
            <a:pPr lvl="1"/>
            <a:r>
              <a:rPr lang="nl-BE"/>
              <a:t>CEO sinds 2025, 25y global leadership</a:t>
            </a:r>
          </a:p>
          <a:p>
            <a:r>
              <a:rPr lang="nl-BE"/>
              <a:t>CFO: Hermien Smeets-Flier</a:t>
            </a:r>
          </a:p>
          <a:p>
            <a:pPr lvl="1"/>
            <a:r>
              <a:rPr lang="nl-BE"/>
              <a:t>Ervaring bij verschillende investment </a:t>
            </a:r>
            <a:r>
              <a:rPr lang="nl-BE" err="1"/>
              <a:t>firms</a:t>
            </a:r>
            <a:endParaRPr lang="nl-BE"/>
          </a:p>
          <a:p>
            <a:pPr lvl="1"/>
            <a:r>
              <a:rPr lang="nl-BE"/>
              <a:t>CFO sinds 2023, sinds 2023 bij TF</a:t>
            </a:r>
          </a:p>
          <a:p>
            <a:endParaRPr lang="nl-BE"/>
          </a:p>
          <a:p>
            <a:r>
              <a:rPr lang="nl-BE"/>
              <a:t>CTO: </a:t>
            </a:r>
            <a:r>
              <a:rPr lang="nl-BE" err="1"/>
              <a:t>Owain</a:t>
            </a:r>
            <a:r>
              <a:rPr lang="nl-BE"/>
              <a:t> Lloyd</a:t>
            </a:r>
          </a:p>
          <a:p>
            <a:pPr lvl="1"/>
            <a:r>
              <a:rPr lang="nl-BE"/>
              <a:t>JP </a:t>
            </a:r>
            <a:r>
              <a:rPr lang="nl-BE" err="1"/>
              <a:t>morgan</a:t>
            </a:r>
            <a:r>
              <a:rPr lang="nl-BE"/>
              <a:t>, </a:t>
            </a:r>
            <a:r>
              <a:rPr lang="nl-BE" err="1"/>
              <a:t>Founding</a:t>
            </a:r>
            <a:r>
              <a:rPr lang="nl-BE"/>
              <a:t> Partner </a:t>
            </a:r>
            <a:r>
              <a:rPr lang="nl-BE" err="1"/>
              <a:t>Mercury</a:t>
            </a:r>
            <a:r>
              <a:rPr lang="nl-BE"/>
              <a:t> </a:t>
            </a:r>
            <a:r>
              <a:rPr lang="nl-BE" err="1"/>
              <a:t>trading</a:t>
            </a:r>
            <a:endParaRPr lang="nl-BE"/>
          </a:p>
          <a:p>
            <a:pPr lvl="1"/>
            <a:r>
              <a:rPr lang="nl-BE"/>
              <a:t>Veel ervaring in </a:t>
            </a:r>
            <a:r>
              <a:rPr lang="nl-BE" err="1"/>
              <a:t>electronic</a:t>
            </a:r>
            <a:r>
              <a:rPr lang="nl-BE"/>
              <a:t> market making </a:t>
            </a:r>
          </a:p>
          <a:p>
            <a:pPr lvl="1"/>
            <a:r>
              <a:rPr lang="nl-BE"/>
              <a:t>Sinds 2024</a:t>
            </a:r>
          </a:p>
          <a:p>
            <a:endParaRPr lang="nl-BE"/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F90CA3C-64BE-E49E-B151-EE6ED51C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20" y="3085466"/>
            <a:ext cx="1974991" cy="13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29DC06D-4139-3862-9406-A4B62413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41" y="4515964"/>
            <a:ext cx="2257198" cy="15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persoon, Menselijk gezicht, kleding, Formele kleding&#10;&#10;Door AI gegenereerde inhoud is mogelijk onjuist.">
            <a:extLst>
              <a:ext uri="{FF2B5EF4-FFF2-40B4-BE49-F238E27FC236}">
                <a16:creationId xmlns:a16="http://schemas.microsoft.com/office/drawing/2014/main" id="{EAC42169-D9F9-F0A3-B6C9-20C207FE4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39" y="109796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5571F10-ED7B-CAF4-B379-AED24AF1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698"/>
            <a:ext cx="7008091" cy="66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2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2198-5520-A428-65FB-4B055689F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334E-252A-606C-E2CF-C0C6C9D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Waarom Elia vs niet-TSOs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008D1-D1BE-9602-60FF-910D8D35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66" y="4824461"/>
            <a:ext cx="7642578" cy="184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50F26-5D0C-4241-2E75-9D01308D7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222" y="1303283"/>
            <a:ext cx="6394125" cy="35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6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9B98-7F85-ADE2-6280-DF2AA9CB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Waarom Elia vs (niet-)TSOs</a:t>
            </a:r>
            <a:endParaRPr lang="en-B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FD442-B7BB-947E-C7F4-6007F0C0A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667" y="1372766"/>
            <a:ext cx="7899400" cy="47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67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F9F5-1171-8BB9-1385-2CD729A2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68E2-A370-F16E-B05A-1982E955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Waarom Elia vs (niet-)TSOs</a:t>
            </a:r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EFFB6-1FCF-3913-6D30-13577125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68" y="1453225"/>
            <a:ext cx="8626588" cy="4656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99DC93-B687-6D28-8BCE-E4C9850DCF36}"/>
                  </a:ext>
                </a:extLst>
              </p14:cNvPr>
              <p14:cNvContentPartPr/>
              <p14:nvPr/>
            </p14:nvContentPartPr>
            <p14:xfrm>
              <a:off x="7556737" y="3161817"/>
              <a:ext cx="1256254" cy="349137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99DC93-B687-6D28-8BCE-E4C9850DCF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738" y="3152817"/>
                <a:ext cx="1273892" cy="35090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183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Conclusie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49213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/>
              <a:t>Elia Group is </a:t>
            </a:r>
            <a:r>
              <a:rPr lang="en-US" sz="2400" err="1"/>
              <a:t>overheidsgebonden</a:t>
            </a:r>
            <a:r>
              <a:rPr lang="en-US" sz="2400"/>
              <a:t> </a:t>
            </a:r>
          </a:p>
          <a:p>
            <a:pPr lvl="1"/>
            <a:r>
              <a:rPr lang="en-US" sz="2000" err="1"/>
              <a:t>Federaal</a:t>
            </a:r>
            <a:r>
              <a:rPr lang="en-US" sz="2000"/>
              <a:t> </a:t>
            </a:r>
            <a:r>
              <a:rPr lang="en-US" sz="2000" err="1"/>
              <a:t>Ontwikkelingsplan</a:t>
            </a:r>
            <a:r>
              <a:rPr lang="en-US" sz="2000"/>
              <a:t> 2024-2034 =&gt; </a:t>
            </a:r>
            <a:r>
              <a:rPr lang="en-US" sz="2000" err="1"/>
              <a:t>stabiliteit</a:t>
            </a:r>
            <a:r>
              <a:rPr lang="en-US" sz="2000"/>
              <a:t> </a:t>
            </a:r>
            <a:r>
              <a:rPr lang="en-US" sz="2000" err="1"/>
              <a:t>komende</a:t>
            </a:r>
            <a:r>
              <a:rPr lang="en-US" sz="2000"/>
              <a:t> </a:t>
            </a:r>
            <a:r>
              <a:rPr lang="en-US" sz="2000" err="1"/>
              <a:t>jaren</a:t>
            </a:r>
            <a:endParaRPr lang="en-US" sz="2000"/>
          </a:p>
          <a:p>
            <a:r>
              <a:rPr lang="en-US" sz="2400" err="1"/>
              <a:t>Valuaties</a:t>
            </a:r>
            <a:r>
              <a:rPr lang="en-US" sz="2400"/>
              <a:t> </a:t>
            </a:r>
            <a:r>
              <a:rPr lang="en-US" sz="2400" err="1"/>
              <a:t>voor</a:t>
            </a:r>
            <a:r>
              <a:rPr lang="en-US" sz="2400"/>
              <a:t> Elia </a:t>
            </a:r>
            <a:r>
              <a:rPr lang="en-US" sz="2400" err="1"/>
              <a:t>zijn</a:t>
            </a:r>
            <a:r>
              <a:rPr lang="en-US" sz="2400"/>
              <a:t> </a:t>
            </a:r>
            <a:r>
              <a:rPr lang="en-US" sz="2400" err="1"/>
              <a:t>hoog</a:t>
            </a:r>
            <a:r>
              <a:rPr lang="en-US" sz="2400"/>
              <a:t> (forward P/E van 19,01 etc.)</a:t>
            </a:r>
          </a:p>
          <a:p>
            <a:pPr lvl="1"/>
            <a:r>
              <a:rPr lang="en-US" sz="2000"/>
              <a:t>Mensen </a:t>
            </a:r>
            <a:r>
              <a:rPr lang="en-US" sz="2000" err="1"/>
              <a:t>verwachten</a:t>
            </a:r>
            <a:r>
              <a:rPr lang="en-US" sz="2000"/>
              <a:t> overvaluation MAAR</a:t>
            </a:r>
          </a:p>
          <a:p>
            <a:pPr lvl="2"/>
            <a:r>
              <a:rPr lang="en-US" sz="1800"/>
              <a:t>Is </a:t>
            </a:r>
            <a:r>
              <a:rPr lang="en-US" sz="1800" err="1"/>
              <a:t>nog</a:t>
            </a:r>
            <a:r>
              <a:rPr lang="en-US" sz="1800"/>
              <a:t> </a:t>
            </a:r>
            <a:r>
              <a:rPr lang="en-US" sz="1800" err="1"/>
              <a:t>deels</a:t>
            </a:r>
            <a:r>
              <a:rPr lang="en-US" sz="1800"/>
              <a:t> </a:t>
            </a:r>
            <a:r>
              <a:rPr lang="en-US" sz="1800" err="1"/>
              <a:t>gebaseerd</a:t>
            </a:r>
            <a:r>
              <a:rPr lang="en-US" sz="1800"/>
              <a:t> op </a:t>
            </a:r>
            <a:r>
              <a:rPr lang="en-US" sz="1800" err="1"/>
              <a:t>slechte</a:t>
            </a:r>
            <a:r>
              <a:rPr lang="en-US" sz="1800"/>
              <a:t> </a:t>
            </a:r>
            <a:r>
              <a:rPr lang="en-US" sz="1800" err="1"/>
              <a:t>cijfers</a:t>
            </a:r>
            <a:r>
              <a:rPr lang="en-US" sz="1800"/>
              <a:t> 12/2024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anderzijds</a:t>
            </a:r>
            <a:r>
              <a:rPr lang="en-US" sz="1800"/>
              <a:t> op </a:t>
            </a:r>
            <a:r>
              <a:rPr lang="en-US" sz="1800" err="1"/>
              <a:t>hoge</a:t>
            </a:r>
            <a:r>
              <a:rPr lang="en-US" sz="1800"/>
              <a:t> </a:t>
            </a:r>
            <a:r>
              <a:rPr lang="en-US" sz="1800" err="1"/>
              <a:t>schuldgraad</a:t>
            </a:r>
            <a:endParaRPr lang="en-US" sz="1800"/>
          </a:p>
          <a:p>
            <a:pPr lvl="2"/>
            <a:r>
              <a:rPr lang="en-US" sz="1800"/>
              <a:t>Hoge </a:t>
            </a:r>
            <a:r>
              <a:rPr lang="en-US" sz="1800" err="1"/>
              <a:t>schuldgraad</a:t>
            </a:r>
            <a:r>
              <a:rPr lang="en-US" sz="1800"/>
              <a:t> </a:t>
            </a:r>
            <a:r>
              <a:rPr lang="en-US" sz="1800" err="1"/>
              <a:t>zorgt</a:t>
            </a:r>
            <a:r>
              <a:rPr lang="en-US" sz="1800"/>
              <a:t> net </a:t>
            </a:r>
            <a:r>
              <a:rPr lang="en-US" sz="1800" err="1"/>
              <a:t>voor</a:t>
            </a:r>
            <a:r>
              <a:rPr lang="en-US" sz="1800"/>
              <a:t> </a:t>
            </a:r>
            <a:r>
              <a:rPr lang="en-US" sz="1800" err="1"/>
              <a:t>behoud</a:t>
            </a:r>
            <a:r>
              <a:rPr lang="en-US" sz="1800"/>
              <a:t> v </a:t>
            </a:r>
            <a:r>
              <a:rPr lang="en-US" sz="1800" err="1"/>
              <a:t>liquiditeit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geld </a:t>
            </a:r>
            <a:r>
              <a:rPr lang="en-US" sz="1800" err="1"/>
              <a:t>voor</a:t>
            </a:r>
            <a:r>
              <a:rPr lang="en-US" sz="1800"/>
              <a:t> de </a:t>
            </a:r>
            <a:r>
              <a:rPr lang="en-US" sz="1800" err="1"/>
              <a:t>CapEx</a:t>
            </a:r>
            <a:r>
              <a:rPr lang="en-US" sz="1800"/>
              <a:t> growth</a:t>
            </a:r>
          </a:p>
          <a:p>
            <a:r>
              <a:rPr lang="en-US" sz="2400" err="1"/>
              <a:t>Nieuwe</a:t>
            </a:r>
            <a:r>
              <a:rPr lang="en-US" sz="2400"/>
              <a:t> CEO, maar was </a:t>
            </a:r>
            <a:r>
              <a:rPr lang="en-US" sz="2400" err="1"/>
              <a:t>ervoor</a:t>
            </a:r>
            <a:r>
              <a:rPr lang="en-US" sz="2400"/>
              <a:t> al 7,5 </a:t>
            </a:r>
            <a:r>
              <a:rPr lang="en-US" sz="2400" err="1"/>
              <a:t>jaar</a:t>
            </a:r>
            <a:r>
              <a:rPr lang="en-US" sz="2400"/>
              <a:t> Chairman </a:t>
            </a:r>
            <a:r>
              <a:rPr lang="en-US" sz="2400" err="1"/>
              <a:t>en</a:t>
            </a:r>
            <a:r>
              <a:rPr lang="en-US" sz="2400"/>
              <a:t> is </a:t>
            </a:r>
            <a:r>
              <a:rPr lang="en-US" sz="2400" err="1"/>
              <a:t>enorm</a:t>
            </a:r>
            <a:r>
              <a:rPr lang="en-US" sz="2400"/>
              <a:t> ambitious</a:t>
            </a:r>
          </a:p>
          <a:p>
            <a:r>
              <a:rPr lang="en-US" sz="2400"/>
              <a:t>Earnings date: 28/11/2025, nu </a:t>
            </a:r>
            <a:r>
              <a:rPr lang="en-US" sz="2400" err="1"/>
              <a:t>voor</a:t>
            </a:r>
            <a:r>
              <a:rPr lang="en-US" sz="2400"/>
              <a:t> 06/25 TTM al +17,51% revenue</a:t>
            </a:r>
          </a:p>
          <a:p>
            <a:r>
              <a:rPr lang="en-US" sz="2400" err="1"/>
              <a:t>Geschiedenis</a:t>
            </a:r>
            <a:r>
              <a:rPr lang="en-US" sz="2400"/>
              <a:t> </a:t>
            </a:r>
            <a:r>
              <a:rPr lang="en-US" sz="2400" err="1"/>
              <a:t>toont</a:t>
            </a:r>
            <a:r>
              <a:rPr lang="en-US" sz="2400"/>
              <a:t> </a:t>
            </a:r>
            <a:r>
              <a:rPr lang="en-US" sz="2400" err="1"/>
              <a:t>dat</a:t>
            </a:r>
            <a:r>
              <a:rPr lang="en-US" sz="2400"/>
              <a:t> Elia </a:t>
            </a:r>
            <a:r>
              <a:rPr lang="en-US" sz="2400" err="1"/>
              <a:t>meer</a:t>
            </a:r>
            <a:r>
              <a:rPr lang="en-US" sz="2400"/>
              <a:t> TSOs </a:t>
            </a:r>
            <a:r>
              <a:rPr lang="en-US" sz="2400" err="1"/>
              <a:t>kan</a:t>
            </a:r>
            <a:r>
              <a:rPr lang="en-US" sz="2400"/>
              <a:t> </a:t>
            </a:r>
            <a:r>
              <a:rPr lang="en-US" sz="2400" err="1"/>
              <a:t>overnemen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9458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Voorstel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Hoeveelheid</a:t>
            </a:r>
            <a:r>
              <a:rPr lang="en-US"/>
              <a:t>: </a:t>
            </a:r>
            <a:r>
              <a:rPr lang="en-US" b="1"/>
              <a:t>15</a:t>
            </a:r>
          </a:p>
          <a:p>
            <a:r>
              <a:rPr lang="en-US" err="1"/>
              <a:t>Prijs</a:t>
            </a:r>
            <a:r>
              <a:rPr lang="en-US"/>
              <a:t>: </a:t>
            </a:r>
            <a:r>
              <a:rPr lang="en-US" b="1"/>
              <a:t>€100- €105</a:t>
            </a:r>
          </a:p>
          <a:p>
            <a:pPr lvl="1"/>
            <a:r>
              <a:rPr lang="en-US" err="1"/>
              <a:t>Totaal</a:t>
            </a:r>
            <a:r>
              <a:rPr lang="en-US"/>
              <a:t>: </a:t>
            </a:r>
            <a:r>
              <a:rPr lang="en-US" b="1"/>
              <a:t>€1500- €1575</a:t>
            </a:r>
          </a:p>
          <a:p>
            <a:r>
              <a:rPr lang="en-US"/>
              <a:t>Target weight in PF: </a:t>
            </a:r>
            <a:r>
              <a:rPr lang="en-US" b="1" i="1"/>
              <a:t>3,33%-3,5%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915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13F5-7B98-E6FC-A7F6-5FD64E21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Bronnen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9B42-67B6-3694-DC2B-9A9F52CD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hlinkClick r:id="" action="ppaction://noaction"/>
              </a:rPr>
              <a:t>https://www.euronews.com/2025/10/10/in-the-dark-spains-electricity-grid-operator-warns-country-could-be-heading-for-another-bl</a:t>
            </a:r>
          </a:p>
          <a:p>
            <a:r>
              <a:rPr lang="en-US">
                <a:hlinkClick r:id="" action="ppaction://noaction"/>
              </a:rPr>
              <a:t>https://www.luxtimes.lu/europeanunion/eu-to-bypass-washington-and-woo-us-states-on-green-agenda/97709970.html</a:t>
            </a:r>
          </a:p>
          <a:p>
            <a:r>
              <a:rPr lang="en-US" err="1">
                <a:hlinkClick r:id="rId2"/>
              </a:rPr>
              <a:t>Afbeeldingen</a:t>
            </a:r>
            <a:r>
              <a:rPr lang="en-US">
                <a:hlinkClick r:id="rId2"/>
              </a:rPr>
              <a:t> Cyber threats</a:t>
            </a:r>
            <a:endParaRPr lang="en-US"/>
          </a:p>
          <a:p>
            <a:r>
              <a:rPr lang="en-US"/>
              <a:t>Data: </a:t>
            </a:r>
          </a:p>
          <a:p>
            <a:pPr lvl="1"/>
            <a:r>
              <a:rPr lang="en-US" err="1">
                <a:hlinkClick r:id="rId3"/>
              </a:rPr>
              <a:t>Stockanalysis</a:t>
            </a:r>
            <a:endParaRPr lang="en-US"/>
          </a:p>
          <a:p>
            <a:pPr lvl="1"/>
            <a:r>
              <a:rPr lang="en-US">
                <a:hlinkClick r:id="rId4"/>
              </a:rPr>
              <a:t>Simply Wall St</a:t>
            </a:r>
            <a:endParaRPr lang="en-US"/>
          </a:p>
          <a:p>
            <a:pPr lvl="1"/>
            <a:r>
              <a:rPr lang="en-US" err="1">
                <a:hlinkClick r:id="rId5"/>
              </a:rPr>
              <a:t>AlphaSpread</a:t>
            </a:r>
            <a:endParaRPr lang="en-US"/>
          </a:p>
          <a:p>
            <a:pPr lvl="1"/>
            <a:r>
              <a:rPr lang="en-US">
                <a:hlinkClick r:id="rId6"/>
              </a:rPr>
              <a:t>Fiscal.ai</a:t>
            </a:r>
            <a:endParaRPr lang="en-US"/>
          </a:p>
          <a:p>
            <a:pPr lvl="1"/>
            <a:r>
              <a:rPr lang="en-US">
                <a:hlinkClick r:id="rId7"/>
              </a:rPr>
              <a:t>Elia Group</a:t>
            </a:r>
            <a:endParaRPr lang="en-US"/>
          </a:p>
          <a:p>
            <a:r>
              <a:rPr lang="en-US">
                <a:hlinkClick r:id="rId8"/>
              </a:rPr>
              <a:t>Data center electricity demand map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8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FCB3-AE76-8BE8-C361-E40731D4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41D7D-305C-3B40-8CAD-26E5698B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403" y="626115"/>
            <a:ext cx="5665194" cy="56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25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AC76-DD4E-45A6-804A-150C0AD7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66F2-7DB0-38B3-7547-67E99796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inhoud 6" descr="Afbeelding met tekst, Menselijk gezicht, schermopname, persoon&#10;&#10;Door AI gegenereerde inhoud is mogelijk onjuist.">
            <a:extLst>
              <a:ext uri="{FF2B5EF4-FFF2-40B4-BE49-F238E27FC236}">
                <a16:creationId xmlns:a16="http://schemas.microsoft.com/office/drawing/2014/main" id="{DB4EE657-4E9C-B737-2158-9D5DD1E73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50" y="365125"/>
            <a:ext cx="4865899" cy="6127750"/>
          </a:xfrm>
        </p:spPr>
      </p:pic>
    </p:spTree>
    <p:extLst>
      <p:ext uri="{BB962C8B-B14F-4D97-AF65-F5344CB8AC3E}">
        <p14:creationId xmlns:p14="http://schemas.microsoft.com/office/powerpoint/2010/main" val="389137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476F-A227-38A9-3358-2C28E2B9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rgbClr val="244337"/>
                </a:solidFill>
                <a:latin typeface="Lato Black" panose="020F0A02020204030203" pitchFamily="34" charset="0"/>
              </a:rPr>
              <a:t>Bedrijfsactiviteiten</a:t>
            </a:r>
            <a:endParaRPr lang="en-BE">
              <a:solidFill>
                <a:srgbClr val="244337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6D9-5E51-5325-9485-94F2069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Market maker</a:t>
            </a:r>
          </a:p>
          <a:p>
            <a:pPr lvl="1"/>
            <a:r>
              <a:rPr lang="nl-BE"/>
              <a:t>Zorgt voor liquiditeit</a:t>
            </a:r>
          </a:p>
          <a:p>
            <a:pPr lvl="2"/>
            <a:r>
              <a:rPr lang="nl-BE"/>
              <a:t>Via verschaffing van bied en laat prijzen</a:t>
            </a:r>
          </a:p>
          <a:p>
            <a:pPr lvl="1"/>
            <a:r>
              <a:rPr lang="nl-BE"/>
              <a:t>Efficiëntie, transparantie en innovatie stimuleren</a:t>
            </a:r>
          </a:p>
          <a:p>
            <a:pPr lvl="1"/>
            <a:r>
              <a:rPr lang="nl-BE"/>
              <a:t>Technologische ontwikkelingen</a:t>
            </a:r>
          </a:p>
          <a:p>
            <a:pPr lvl="1"/>
            <a:r>
              <a:rPr lang="nl-BE"/>
              <a:t>Institutionele handel</a:t>
            </a:r>
          </a:p>
          <a:p>
            <a:endParaRPr lang="nl-BE"/>
          </a:p>
          <a:p>
            <a:r>
              <a:rPr lang="nl-BE"/>
              <a:t>Grote Klanten </a:t>
            </a:r>
          </a:p>
          <a:p>
            <a:pPr lvl="1"/>
            <a:r>
              <a:rPr lang="nl-BE" err="1"/>
              <a:t>VanEck</a:t>
            </a:r>
            <a:endParaRPr lang="nl-BE"/>
          </a:p>
          <a:p>
            <a:pPr lvl="1"/>
            <a:r>
              <a:rPr lang="nl-BE"/>
              <a:t>...</a:t>
            </a:r>
          </a:p>
          <a:p>
            <a:pPr marL="457200" lvl="1" indent="0">
              <a:buNone/>
            </a:pPr>
            <a:endParaRPr lang="nl-BE"/>
          </a:p>
        </p:txBody>
      </p:sp>
      <p:sp>
        <p:nvSpPr>
          <p:cNvPr id="4" name="AutoShape 2" descr="Wat zijn bied- en laatkoersen? Uitleg werking - Beleggen.info">
            <a:extLst>
              <a:ext uri="{FF2B5EF4-FFF2-40B4-BE49-F238E27FC236}">
                <a16:creationId xmlns:a16="http://schemas.microsoft.com/office/drawing/2014/main" id="{D939C58E-9FE1-5A43-7A4D-6CDFC04534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080" name="Picture 8" descr="Bied- en laatkoers | Hoe komt de koers tot stand? | DEGIRO">
            <a:extLst>
              <a:ext uri="{FF2B5EF4-FFF2-40B4-BE49-F238E27FC236}">
                <a16:creationId xmlns:a16="http://schemas.microsoft.com/office/drawing/2014/main" id="{EC57EE65-6910-3676-031F-114DFB37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9" y="1769058"/>
            <a:ext cx="3694689" cy="362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03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B6210-AB36-5FC5-A390-7D9B87C5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Bedrijfsactiviteiten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57356F2-C5FE-E229-D119-16CA60587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330" y="-381965"/>
            <a:ext cx="10465338" cy="3930852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78142BC-6916-F083-4CB0-6393BD25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97" y="3081718"/>
            <a:ext cx="6902805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F8A17-A803-7D6D-868E-E97AE56E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Marges </a:t>
            </a:r>
          </a:p>
        </p:txBody>
      </p:sp>
      <p:pic>
        <p:nvPicPr>
          <p:cNvPr id="10" name="Afbeelding 9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BBE7744C-BB9F-52BB-6278-9ED6B00BB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36" y="1372766"/>
            <a:ext cx="5173464" cy="5494797"/>
          </a:xfrm>
          <a:prstGeom prst="rect">
            <a:avLst/>
          </a:prstGeom>
        </p:spPr>
      </p:pic>
      <p:pic>
        <p:nvPicPr>
          <p:cNvPr id="12" name="Afbeelding 11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487C88C-E35D-DBCE-8D90-2C2D66627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2" y="1364204"/>
            <a:ext cx="5027224" cy="53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D2D-BEA9-1529-C567-B52ED850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E292A6-B0F5-9D2B-8DC2-16FA37E46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2070"/>
            <a:ext cx="12490750" cy="4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1399-FCE6-61D6-6DED-43D19B4A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28388-370B-93F0-9D2D-C7A392BC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618"/>
            <a:ext cx="12192000" cy="5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7003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Breedbeeld</PresentationFormat>
  <Paragraphs>209</Paragraphs>
  <Slides>48</Slides>
  <Notes>16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49" baseType="lpstr">
      <vt:lpstr>Kantoorthema</vt:lpstr>
      <vt:lpstr>Flow Traders</vt:lpstr>
      <vt:lpstr>Korte inleiding</vt:lpstr>
      <vt:lpstr>Geschiedenis</vt:lpstr>
      <vt:lpstr>Management</vt:lpstr>
      <vt:lpstr>Bedrijfsactiviteiten</vt:lpstr>
      <vt:lpstr>Bedrijfsactiviteiten</vt:lpstr>
      <vt:lpstr>Marges </vt:lpstr>
      <vt:lpstr>PowerPoint-presentatie</vt:lpstr>
      <vt:lpstr>PowerPoint-presentatie</vt:lpstr>
      <vt:lpstr>Financials</vt:lpstr>
      <vt:lpstr>PowerPoint-presentatie</vt:lpstr>
      <vt:lpstr>PowerPoint-presentatie</vt:lpstr>
      <vt:lpstr>PowerPoint-presentatie</vt:lpstr>
      <vt:lpstr>Kosten overview</vt:lpstr>
      <vt:lpstr>Kwartaalcijfers / trading update: kwartaal 2025 </vt:lpstr>
      <vt:lpstr>PowerPoint-presentatie</vt:lpstr>
      <vt:lpstr>Peers (optioneel)</vt:lpstr>
      <vt:lpstr>SWOT-analyse</vt:lpstr>
      <vt:lpstr>Conclusie</vt:lpstr>
      <vt:lpstr>Voorstel</vt:lpstr>
      <vt:lpstr>Elia group sa</vt:lpstr>
      <vt:lpstr>Actua - TSO</vt:lpstr>
      <vt:lpstr>Actua -TSO</vt:lpstr>
      <vt:lpstr>Korte inleiding</vt:lpstr>
      <vt:lpstr>PowerPoint-presentatie</vt:lpstr>
      <vt:lpstr>PowerPoint-presentatie</vt:lpstr>
      <vt:lpstr>Geschiedenis</vt:lpstr>
      <vt:lpstr>Geschiedenis</vt:lpstr>
      <vt:lpstr>PowerPoint-presentatie</vt:lpstr>
      <vt:lpstr>Management</vt:lpstr>
      <vt:lpstr>Bedrijfsactiviteiten</vt:lpstr>
      <vt:lpstr>PowerPoint-presentatie</vt:lpstr>
      <vt:lpstr>Financials</vt:lpstr>
      <vt:lpstr>Financials</vt:lpstr>
      <vt:lpstr>DCF</vt:lpstr>
      <vt:lpstr>DCF</vt:lpstr>
      <vt:lpstr>Relative Value</vt:lpstr>
      <vt:lpstr>SWOT-analyse</vt:lpstr>
      <vt:lpstr>PowerPoint-presentatie</vt:lpstr>
      <vt:lpstr>PowerPoint-presentatie</vt:lpstr>
      <vt:lpstr>Waarom Elia vs niet-TSOs</vt:lpstr>
      <vt:lpstr>Waarom Elia vs (niet-)TSOs</vt:lpstr>
      <vt:lpstr>Waarom Elia vs (niet-)TSOs</vt:lpstr>
      <vt:lpstr>Conclusie</vt:lpstr>
      <vt:lpstr>Voorstel</vt:lpstr>
      <vt:lpstr>Bronnen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Wout Jonckheere</dc:creator>
  <cp:lastModifiedBy>Wout Jonckheere</cp:lastModifiedBy>
  <cp:revision>3</cp:revision>
  <dcterms:created xsi:type="dcterms:W3CDTF">2025-10-30T11:48:33Z</dcterms:created>
  <dcterms:modified xsi:type="dcterms:W3CDTF">2025-11-13T19:21:43Z</dcterms:modified>
</cp:coreProperties>
</file>